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9" r:id="rId2"/>
    <p:sldMasterId id="2147483709" r:id="rId3"/>
  </p:sldMasterIdLst>
  <p:notesMasterIdLst>
    <p:notesMasterId r:id="rId34"/>
  </p:notesMasterIdLst>
  <p:sldIdLst>
    <p:sldId id="257" r:id="rId4"/>
    <p:sldId id="258" r:id="rId5"/>
    <p:sldId id="259" r:id="rId6"/>
    <p:sldId id="260" r:id="rId7"/>
    <p:sldId id="289"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0" autoAdjust="0"/>
    <p:restoredTop sz="94660"/>
  </p:normalViewPr>
  <p:slideViewPr>
    <p:cSldViewPr>
      <p:cViewPr varScale="1">
        <p:scale>
          <a:sx n="86" d="100"/>
          <a:sy n="86" d="100"/>
        </p:scale>
        <p:origin x="-16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E4F8598-6BFD-417D-8E03-53D3A450DECE}" type="slidenum">
              <a:rPr lang="en-US"/>
              <a:pPr>
                <a:defRPr/>
              </a:pPr>
              <a:t>‹#›</a:t>
            </a:fld>
            <a:endParaRPr lang="en-US"/>
          </a:p>
        </p:txBody>
      </p:sp>
    </p:spTree>
    <p:extLst>
      <p:ext uri="{BB962C8B-B14F-4D97-AF65-F5344CB8AC3E}">
        <p14:creationId xmlns:p14="http://schemas.microsoft.com/office/powerpoint/2010/main" val="1275791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BC02EC-9192-434D-8A8A-65E790DE350F}" type="slidenum">
              <a:rPr lang="en-US" smtClean="0"/>
              <a:pPr eaLnBrk="1" hangingPunct="1"/>
              <a:t>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9447AB-577F-49B1-AEBC-60EF49D0E3B4}" type="slidenum">
              <a:rPr lang="en-US" smtClean="0"/>
              <a:pPr eaLnBrk="1" hangingPunct="1"/>
              <a:t>4</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Light Microscopy (LM). </a:t>
            </a:r>
            <a:r>
              <a:rPr lang="en-US" smtClean="0"/>
              <a:t>Microscopy and photomicrography with the use of dissecting and compound microscopes. Light is transmitted through or reflected from a specimen to visualize its components. Magnifications of 5 to 1500 times can be achieved. </a:t>
            </a:r>
          </a:p>
          <a:p>
            <a:pPr eaLnBrk="1" hangingPunct="1"/>
            <a:r>
              <a:rPr lang="en-US" b="1" smtClean="0"/>
              <a:t>Scanning Electron Microscopy (SEM).</a:t>
            </a:r>
            <a:r>
              <a:rPr lang="en-US" smtClean="0"/>
              <a:t> A scanning electron microscope transmits electrons, as does a transmission electron microscope. However, rather than electrons passing through a thin slice of the specimen, they scan across the surface of a specimen, to create a high-resolution, three-dimensional image. Specimens must be carefully prepared and coated with a thin layer of gold metal to assist in image formation. Due to the energy and wavelength of the electrons that create the image, greater depth of field and higher resolution are achieved when compared to conventional light microscopy. Very fine details of the exterior morphology and topography of biological and non-biological samples can be photographed. Magnifications of 10 to 300,000 times are routine. The SEM provides three-dimensional views of a specimen to facilitate information important in interpreting structural organization.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5F9A36-970B-43F5-99A6-A4F601BB54D8}" type="slidenum">
              <a:rPr lang="en-US" smtClean="0"/>
              <a:pPr eaLnBrk="1" hangingPunct="1"/>
              <a:t>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You might want to split this into two slides. Make sure to have two good picures of each example.</a:t>
            </a:r>
          </a:p>
          <a:p>
            <a:pPr eaLnBrk="1" hangingPunct="1"/>
            <a:endParaRPr lang="en-US" smtClean="0"/>
          </a:p>
          <a:p>
            <a:pPr eaLnBrk="1" hangingPunct="1"/>
            <a:endParaRPr lang="en-US" smtClean="0"/>
          </a:p>
          <a:p>
            <a:pPr eaLnBrk="1" hangingPunct="1"/>
            <a:r>
              <a:rPr lang="en-US" smtClean="0"/>
              <a:t>1. c. </a:t>
            </a:r>
            <a:r>
              <a:rPr lang="en-US" i="1" smtClean="0"/>
              <a:t>Students know </a:t>
            </a:r>
            <a:r>
              <a:rPr lang="en-US" smtClean="0"/>
              <a:t>how prokaryotic cells, eukaryotic cells (including those from plants and animals), and viruses differ in complexity and general structure. </a:t>
            </a:r>
          </a:p>
          <a:p>
            <a:pPr eaLnBrk="1" hangingPunct="1"/>
            <a:r>
              <a:rPr lang="en-US" smtClean="0"/>
              <a:t>All living cells are divided into one of two groups according to their cellular structure. </a:t>
            </a:r>
            <a:r>
              <a:rPr lang="en-US" i="1" smtClean="0"/>
              <a:t>Prokaryotes </a:t>
            </a:r>
            <a:r>
              <a:rPr lang="en-US" smtClean="0"/>
              <a:t>have no membrane-bound organelles and are represented by the Kingdom Monera, which in modern nomenclature is subdivided into the Eubacteria and Archaea. </a:t>
            </a:r>
            <a:r>
              <a:rPr lang="en-US" i="1" smtClean="0"/>
              <a:t>Eukaryotes </a:t>
            </a:r>
            <a:r>
              <a:rPr lang="en-US" smtClean="0"/>
              <a:t>have a complex internal structure that allows thousands of chemical reactions to proceed simultaneously in various organelles. </a:t>
            </a:r>
            <a:r>
              <a:rPr lang="en-US" i="1" smtClean="0"/>
              <a:t>Viruses </a:t>
            </a:r>
            <a:r>
              <a:rPr lang="en-US" smtClean="0"/>
              <a:t>are not cells; they consist of only a protein coat surrounding a strand of genetic material, either RNA or DNA.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56FD685-06FC-44CB-B7A3-32513A9EA081}" type="slidenum">
              <a:rPr lang="en-US" smtClean="0"/>
              <a:pPr eaLnBrk="1" hangingPunct="1"/>
              <a:t>14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 The fundamental life processes of plants and animals depend variety of chemical reactions that occur in specialized areas organism’s cells. As a basis for understanding this concept: a. </a:t>
            </a:r>
            <a:r>
              <a:rPr lang="en-US" i="1" smtClean="0"/>
              <a:t>Students know </a:t>
            </a:r>
            <a:r>
              <a:rPr lang="en-US" smtClean="0"/>
              <a:t>cells are enclosed within semipermeable membranes regulate their interaction with their surroundings. The plasma membrane consists of two layers of lipid molecules organized polar (globular) heads of the molecules forming the outside of the membrane and the nonpolar (straight) tails forming the interior of the membrane. molecules embedded within the membrane move about relative to one fluid fashion. Because of its dynamic nature the membrane is sometimes </a:t>
            </a:r>
            <a:r>
              <a:rPr lang="en-US" i="1" smtClean="0"/>
              <a:t>the fluid mosaic model </a:t>
            </a:r>
            <a:r>
              <a:rPr lang="en-US" smtClean="0"/>
              <a:t>of membrane structure. </a:t>
            </a:r>
          </a:p>
          <a:p>
            <a:pPr eaLnBrk="1" hangingPunct="1"/>
            <a:r>
              <a:rPr lang="en-US" smtClean="0"/>
              <a:t>Cell membranes have three major ways of taking in or of regulating materials into and out of the cell: simple diffusion, carrier-facilitated and active transport. Osmosis of water is a form of diffusion. Simple diffusion carrier-facilitated diffusion do not require the expenditure of chemical energy, and the net movement of materials reflects a concentration gradient gradient or both. Active transport requires free energy, in the form chemical bond energy or a coupled concentration gradient, and permits transport or “pumping” of materials against a concentration gradient.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634EEF-0BEE-4E4E-877A-F3180D963795}" type="slidenum">
              <a:rPr lang="en-US" smtClean="0"/>
              <a:pPr eaLnBrk="1" hangingPunct="1"/>
              <a:t>18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 e. </a:t>
            </a:r>
            <a:r>
              <a:rPr lang="en-US" i="1" smtClean="0"/>
              <a:t>Students know </a:t>
            </a:r>
            <a:r>
              <a:rPr lang="en-US" smtClean="0"/>
              <a:t>the role of the endoplasmic reticulum and Golgi apparatus in the secretion of proteins. </a:t>
            </a:r>
          </a:p>
          <a:p>
            <a:pPr eaLnBrk="1" hangingPunct="1"/>
            <a:r>
              <a:rPr lang="en-US" smtClean="0"/>
              <a:t>There are two types—rough and smooth—of endoplasmic reticulum (ER), both of which are systems of folded sacs and interconnected channels. </a:t>
            </a:r>
            <a:r>
              <a:rPr lang="en-US" i="1" smtClean="0"/>
              <a:t>Rough ER </a:t>
            </a:r>
            <a:r>
              <a:rPr lang="en-US" smtClean="0"/>
              <a:t>synthesizes proteins, and </a:t>
            </a:r>
            <a:r>
              <a:rPr lang="en-US" i="1" smtClean="0"/>
              <a:t>smooth ER </a:t>
            </a:r>
            <a:r>
              <a:rPr lang="en-US" smtClean="0"/>
              <a:t>modifies or detoxifies lipids. Rough ER produces new proteins, including membrane proteins. The proteins to be exported from the cell are moved to the Golgi apparatus for modification, packaged in vesicles, and transported to the plasma membrane for secretion.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97943B-77EC-4134-A0B0-08C26735F6A4}" type="slidenum">
              <a:rPr lang="en-US" smtClean="0"/>
              <a:pPr eaLnBrk="1" hangingPunct="1"/>
              <a:t>24</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Add a picture of fat b from ausin powers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BC5C30-CDC2-44A6-9E7A-31287AD11751}" type="slidenum">
              <a:rPr lang="en-US" smtClean="0"/>
              <a:pPr eaLnBrk="1" hangingPunct="1"/>
              <a:t>25</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 j.* </a:t>
            </a:r>
            <a:r>
              <a:rPr lang="en-US" i="1" smtClean="0"/>
              <a:t>Students know </a:t>
            </a:r>
            <a:r>
              <a:rPr lang="en-US" smtClean="0"/>
              <a:t>how eukaryotic cells are given shape and internal organization by a cytoskeleton or cell wall or both. </a:t>
            </a:r>
          </a:p>
          <a:p>
            <a:pPr eaLnBrk="1" hangingPunct="1"/>
            <a:r>
              <a:rPr lang="en-US" smtClean="0"/>
              <a:t>The </a:t>
            </a:r>
            <a:r>
              <a:rPr lang="en-US" i="1" smtClean="0"/>
              <a:t>cytoskeleton, </a:t>
            </a:r>
            <a:r>
              <a:rPr lang="en-US" smtClean="0"/>
              <a:t>which gives shape to and organizes eukaryotic cells, is composed of fine protein threads called </a:t>
            </a:r>
            <a:r>
              <a:rPr lang="en-US" i="1" smtClean="0"/>
              <a:t>microfilaments </a:t>
            </a:r>
            <a:r>
              <a:rPr lang="en-US" smtClean="0"/>
              <a:t>and thin protein tubes called </a:t>
            </a:r>
            <a:r>
              <a:rPr lang="en-US" i="1" smtClean="0"/>
              <a:t>microtubules. Cilia </a:t>
            </a:r>
            <a:r>
              <a:rPr lang="en-US" smtClean="0"/>
              <a:t>and </a:t>
            </a:r>
            <a:r>
              <a:rPr lang="en-US" i="1" smtClean="0"/>
              <a:t>flagella </a:t>
            </a:r>
            <a:r>
              <a:rPr lang="en-US" smtClean="0"/>
              <a:t>are composed of microtubules arranged in the 9 + 2 arrangement, in which nine pairs of microtubules surround two single microtubules. The rapid assembly and disassembly of microtubules and microfilaments and their capacity to slide past one another enable cells to move, as observed in white blood cells and amoebae, and also account for movement of organelles within the cell. Students can observe prepared slides of plant mitosis in an onion root tip to see the microtubules that make up the spindle apparatus. Prepared slides of white fish blastula reveal animal spindle apparatus and centrioles, both of which are composed of microtubules.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6C83E6-BF85-4AF0-89A9-950A49728300}" type="slidenum">
              <a:rPr lang="en-US" smtClean="0"/>
              <a:pPr eaLnBrk="1" hangingPunct="1"/>
              <a:t>30</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 j.* </a:t>
            </a:r>
            <a:r>
              <a:rPr lang="en-US" i="1" smtClean="0"/>
              <a:t>Students know </a:t>
            </a:r>
            <a:r>
              <a:rPr lang="en-US" smtClean="0"/>
              <a:t>how eukaryotic cells are given shape and internal organization by a cytoskeleton or cell wall or both. </a:t>
            </a:r>
          </a:p>
          <a:p>
            <a:pPr eaLnBrk="1" hangingPunct="1"/>
            <a:r>
              <a:rPr lang="en-US" smtClean="0"/>
              <a:t>The </a:t>
            </a:r>
            <a:r>
              <a:rPr lang="en-US" i="1" smtClean="0"/>
              <a:t>cytoskeleton, </a:t>
            </a:r>
            <a:r>
              <a:rPr lang="en-US" smtClean="0"/>
              <a:t>which gives shape to and organizes eukaryotic cells, is composed of fine protein threads called </a:t>
            </a:r>
            <a:r>
              <a:rPr lang="en-US" i="1" smtClean="0"/>
              <a:t>microfilaments </a:t>
            </a:r>
            <a:r>
              <a:rPr lang="en-US" smtClean="0"/>
              <a:t>and thin protein tubes called </a:t>
            </a:r>
            <a:r>
              <a:rPr lang="en-US" i="1" smtClean="0"/>
              <a:t>microtubules. Cilia </a:t>
            </a:r>
            <a:r>
              <a:rPr lang="en-US" smtClean="0"/>
              <a:t>and </a:t>
            </a:r>
            <a:r>
              <a:rPr lang="en-US" i="1" smtClean="0"/>
              <a:t>flagella </a:t>
            </a:r>
            <a:r>
              <a:rPr lang="en-US" smtClean="0"/>
              <a:t>are composed of microtubules arranged in the 9 + 2 arrangement, in which nine pairs of microtubules surround two single microtubules. The rapid assembly and disassembly of microtubules and microfilaments and their capacity to slide past one another enable cells to move, as observed in white blood cells and amoebae, and also account for movement of organelles within the cell. Students can observe prepared slides of plant mitosis in an onion root tip to see the microtubules that make up the spindle apparatus. Prepared slides of white fish blastula reveal animal spindle apparatus and centrioles, both of which are composed of microtubules.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152400" y="2895600"/>
            <a:ext cx="8839200" cy="1303338"/>
          </a:xfrm>
        </p:spPr>
        <p:txBody>
          <a:bodyPr/>
          <a:lstStyle>
            <a:lvl1pPr algn="ctr">
              <a:defRPr/>
            </a:lvl1pPr>
          </a:lstStyle>
          <a:p>
            <a:r>
              <a:rPr lang="en-US"/>
              <a:t>Click to edit title style</a:t>
            </a:r>
          </a:p>
        </p:txBody>
      </p:sp>
      <p:sp>
        <p:nvSpPr>
          <p:cNvPr id="44035" name="Rectangle 3"/>
          <p:cNvSpPr>
            <a:spLocks noGrp="1" noChangeArrowheads="1"/>
          </p:cNvSpPr>
          <p:nvPr>
            <p:ph type="subTitle" idx="1"/>
          </p:nvPr>
        </p:nvSpPr>
        <p:spPr>
          <a:xfrm>
            <a:off x="152400" y="4191000"/>
            <a:ext cx="8839200" cy="914400"/>
          </a:xfrm>
        </p:spPr>
        <p:txBody>
          <a:bodyPr/>
          <a:lstStyle>
            <a:lvl1pPr marL="0" indent="0" algn="ctr">
              <a:buFont typeface="Wingdings" pitchFamily="2" charset="2"/>
              <a:buNone/>
              <a:defRPr b="1"/>
            </a:lvl1pPr>
          </a:lstStyle>
          <a:p>
            <a:r>
              <a:rPr lang="en-US"/>
              <a:t>Click to edit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B24B530-45BF-4ABB-8CF1-F60798214E8D}" type="slidenum">
              <a:rPr lang="en-US"/>
              <a:pPr>
                <a:defRPr/>
              </a:pPr>
              <a:t>‹#›</a:t>
            </a:fld>
            <a:endParaRPr lang="en-US"/>
          </a:p>
        </p:txBody>
      </p:sp>
    </p:spTree>
    <p:extLst>
      <p:ext uri="{BB962C8B-B14F-4D97-AF65-F5344CB8AC3E}">
        <p14:creationId xmlns:p14="http://schemas.microsoft.com/office/powerpoint/2010/main" val="283343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CE7F1-C0E8-4A09-99C6-2BC108CC48E9}" type="slidenum">
              <a:rPr lang="en-US"/>
              <a:pPr>
                <a:defRPr/>
              </a:pPr>
              <a:t>‹#›</a:t>
            </a:fld>
            <a:endParaRPr lang="en-US"/>
          </a:p>
        </p:txBody>
      </p:sp>
    </p:spTree>
    <p:extLst>
      <p:ext uri="{BB962C8B-B14F-4D97-AF65-F5344CB8AC3E}">
        <p14:creationId xmlns:p14="http://schemas.microsoft.com/office/powerpoint/2010/main" val="428476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74CDC3-66D5-4FA7-A185-C3D272D80A9B}" type="slidenum">
              <a:rPr lang="en-US"/>
              <a:pPr>
                <a:defRPr/>
              </a:pPr>
              <a:t>‹#›</a:t>
            </a:fld>
            <a:endParaRPr lang="en-US"/>
          </a:p>
        </p:txBody>
      </p:sp>
    </p:spTree>
    <p:extLst>
      <p:ext uri="{BB962C8B-B14F-4D97-AF65-F5344CB8AC3E}">
        <p14:creationId xmlns:p14="http://schemas.microsoft.com/office/powerpoint/2010/main" val="339117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267200" cy="5029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19E7C6-E05B-454C-BB39-ABC98916E548}" type="slidenum">
              <a:rPr lang="en-US"/>
              <a:pPr>
                <a:defRPr/>
              </a:pPr>
              <a:t>‹#›</a:t>
            </a:fld>
            <a:endParaRPr lang="en-US"/>
          </a:p>
        </p:txBody>
      </p:sp>
    </p:spTree>
    <p:extLst>
      <p:ext uri="{BB962C8B-B14F-4D97-AF65-F5344CB8AC3E}">
        <p14:creationId xmlns:p14="http://schemas.microsoft.com/office/powerpoint/2010/main" val="30758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53153-86AA-41B7-9180-487E90457AE6}" type="slidenum">
              <a:rPr lang="en-US"/>
              <a:pPr>
                <a:defRPr/>
              </a:pPr>
              <a:t>‹#›</a:t>
            </a:fld>
            <a:endParaRPr lang="en-US"/>
          </a:p>
        </p:txBody>
      </p:sp>
    </p:spTree>
    <p:extLst>
      <p:ext uri="{BB962C8B-B14F-4D97-AF65-F5344CB8AC3E}">
        <p14:creationId xmlns:p14="http://schemas.microsoft.com/office/powerpoint/2010/main" val="279699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676400"/>
            <a:ext cx="8686800" cy="5029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C6DC43-C108-4F51-82AA-6FD022155831}" type="slidenum">
              <a:rPr lang="en-US"/>
              <a:pPr>
                <a:defRPr/>
              </a:pPr>
              <a:t>‹#›</a:t>
            </a:fld>
            <a:endParaRPr lang="en-US"/>
          </a:p>
        </p:txBody>
      </p:sp>
    </p:spTree>
    <p:extLst>
      <p:ext uri="{BB962C8B-B14F-4D97-AF65-F5344CB8AC3E}">
        <p14:creationId xmlns:p14="http://schemas.microsoft.com/office/powerpoint/2010/main" val="2669553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4267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D92438-A64E-4112-B91B-4F6361C2850D}" type="slidenum">
              <a:rPr lang="en-US"/>
              <a:pPr>
                <a:defRPr/>
              </a:pPr>
              <a:t>‹#›</a:t>
            </a:fld>
            <a:endParaRPr lang="en-US"/>
          </a:p>
        </p:txBody>
      </p:sp>
    </p:spTree>
    <p:extLst>
      <p:ext uri="{BB962C8B-B14F-4D97-AF65-F5344CB8AC3E}">
        <p14:creationId xmlns:p14="http://schemas.microsoft.com/office/powerpoint/2010/main" val="1909910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D1C5F2-87EE-44AB-8262-558190F7DB07}" type="slidenum">
              <a:rPr lang="en-US"/>
              <a:pPr>
                <a:defRPr/>
              </a:pPr>
              <a:t>‹#›</a:t>
            </a:fld>
            <a:endParaRPr lang="en-US"/>
          </a:p>
        </p:txBody>
      </p:sp>
    </p:spTree>
    <p:extLst>
      <p:ext uri="{BB962C8B-B14F-4D97-AF65-F5344CB8AC3E}">
        <p14:creationId xmlns:p14="http://schemas.microsoft.com/office/powerpoint/2010/main" val="777724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65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BAF7C4-87AE-4D8B-BC21-AF3BD0E0C8E2}" type="slidenum">
              <a:rPr lang="en-US"/>
              <a:pPr>
                <a:defRPr/>
              </a:pPr>
              <a:t>‹#›</a:t>
            </a:fld>
            <a:endParaRPr lang="en-US"/>
          </a:p>
        </p:txBody>
      </p:sp>
    </p:spTree>
    <p:extLst>
      <p:ext uri="{BB962C8B-B14F-4D97-AF65-F5344CB8AC3E}">
        <p14:creationId xmlns:p14="http://schemas.microsoft.com/office/powerpoint/2010/main" val="859535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4267200"/>
            <a:ext cx="86868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D5EE71-CC5E-47AF-AB10-9122ADE1BE33}" type="slidenum">
              <a:rPr lang="en-US"/>
              <a:pPr>
                <a:defRPr/>
              </a:pPr>
              <a:t>‹#›</a:t>
            </a:fld>
            <a:endParaRPr lang="en-US"/>
          </a:p>
        </p:txBody>
      </p:sp>
    </p:spTree>
    <p:extLst>
      <p:ext uri="{BB962C8B-B14F-4D97-AF65-F5344CB8AC3E}">
        <p14:creationId xmlns:p14="http://schemas.microsoft.com/office/powerpoint/2010/main" val="281004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86707C0-B017-49B9-8750-F0CCF493FC49}" type="slidenum">
              <a:rPr lang="en-US"/>
              <a:pPr>
                <a:defRPr/>
              </a:pPr>
              <a:t>‹#›</a:t>
            </a:fld>
            <a:endParaRPr lang="en-US"/>
          </a:p>
        </p:txBody>
      </p:sp>
    </p:spTree>
    <p:extLst>
      <p:ext uri="{BB962C8B-B14F-4D97-AF65-F5344CB8AC3E}">
        <p14:creationId xmlns:p14="http://schemas.microsoft.com/office/powerpoint/2010/main" val="332444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BFF90E-4F0A-4D85-B338-1B5F071A0852}" type="slidenum">
              <a:rPr lang="en-US"/>
              <a:pPr>
                <a:defRPr/>
              </a:pPr>
              <a:t>‹#›</a:t>
            </a:fld>
            <a:endParaRPr lang="en-US"/>
          </a:p>
        </p:txBody>
      </p:sp>
    </p:spTree>
    <p:extLst>
      <p:ext uri="{BB962C8B-B14F-4D97-AF65-F5344CB8AC3E}">
        <p14:creationId xmlns:p14="http://schemas.microsoft.com/office/powerpoint/2010/main" val="2923120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28600" y="1676400"/>
            <a:ext cx="8686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B6F645A-B895-4C65-A2E5-A79870B2A843}" type="slidenum">
              <a:rPr lang="en-US"/>
              <a:pPr>
                <a:defRPr/>
              </a:pPr>
              <a:t>‹#›</a:t>
            </a:fld>
            <a:endParaRPr lang="en-US"/>
          </a:p>
        </p:txBody>
      </p:sp>
    </p:spTree>
    <p:extLst>
      <p:ext uri="{BB962C8B-B14F-4D97-AF65-F5344CB8AC3E}">
        <p14:creationId xmlns:p14="http://schemas.microsoft.com/office/powerpoint/2010/main" val="3051826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57825CD-3942-4ADA-8CF0-8B6C387436AF}" type="slidenum">
              <a:rPr lang="en-US"/>
              <a:pPr>
                <a:defRPr/>
              </a:pPr>
              <a:t>‹#›</a:t>
            </a:fld>
            <a:endParaRPr lang="en-US"/>
          </a:p>
        </p:txBody>
      </p:sp>
    </p:spTree>
    <p:extLst>
      <p:ext uri="{BB962C8B-B14F-4D97-AF65-F5344CB8AC3E}">
        <p14:creationId xmlns:p14="http://schemas.microsoft.com/office/powerpoint/2010/main" val="389622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C8E2FBE-E722-4ADA-A2CA-A257F0AA9BAE}" type="slidenum">
              <a:rPr lang="en-US"/>
              <a:pPr>
                <a:defRPr/>
              </a:pPr>
              <a:t>‹#›</a:t>
            </a:fld>
            <a:endParaRPr lang="en-US"/>
          </a:p>
        </p:txBody>
      </p:sp>
    </p:spTree>
    <p:extLst>
      <p:ext uri="{BB962C8B-B14F-4D97-AF65-F5344CB8AC3E}">
        <p14:creationId xmlns:p14="http://schemas.microsoft.com/office/powerpoint/2010/main" val="3665137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2389B78-5D6F-4835-8C48-45C0347B9D4A}" type="slidenum">
              <a:rPr lang="en-US"/>
              <a:pPr>
                <a:defRPr/>
              </a:pPr>
              <a:t>‹#›</a:t>
            </a:fld>
            <a:endParaRPr lang="en-US"/>
          </a:p>
        </p:txBody>
      </p:sp>
    </p:spTree>
    <p:extLst>
      <p:ext uri="{BB962C8B-B14F-4D97-AF65-F5344CB8AC3E}">
        <p14:creationId xmlns:p14="http://schemas.microsoft.com/office/powerpoint/2010/main" val="154716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A002DD8-C13A-437C-8C68-04AE2A991AB0}" type="slidenum">
              <a:rPr lang="en-US"/>
              <a:pPr>
                <a:defRPr/>
              </a:pPr>
              <a:t>‹#›</a:t>
            </a:fld>
            <a:endParaRPr lang="en-US"/>
          </a:p>
        </p:txBody>
      </p:sp>
    </p:spTree>
    <p:extLst>
      <p:ext uri="{BB962C8B-B14F-4D97-AF65-F5344CB8AC3E}">
        <p14:creationId xmlns:p14="http://schemas.microsoft.com/office/powerpoint/2010/main" val="3838413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7129989-E389-4997-8F42-4AD59A1B8E30}" type="slidenum">
              <a:rPr lang="en-US"/>
              <a:pPr>
                <a:defRPr/>
              </a:pPr>
              <a:t>‹#›</a:t>
            </a:fld>
            <a:endParaRPr lang="en-US"/>
          </a:p>
        </p:txBody>
      </p:sp>
    </p:spTree>
    <p:extLst>
      <p:ext uri="{BB962C8B-B14F-4D97-AF65-F5344CB8AC3E}">
        <p14:creationId xmlns:p14="http://schemas.microsoft.com/office/powerpoint/2010/main" val="2720161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4ACD779-D5E1-43B7-B3B3-1A40C98DB795}" type="slidenum">
              <a:rPr lang="en-US"/>
              <a:pPr>
                <a:defRPr/>
              </a:pPr>
              <a:t>‹#›</a:t>
            </a:fld>
            <a:endParaRPr lang="en-US"/>
          </a:p>
        </p:txBody>
      </p:sp>
    </p:spTree>
    <p:extLst>
      <p:ext uri="{BB962C8B-B14F-4D97-AF65-F5344CB8AC3E}">
        <p14:creationId xmlns:p14="http://schemas.microsoft.com/office/powerpoint/2010/main" val="2102879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3724B1E-E9AE-45C5-A63C-ED22022F7DAE}" type="slidenum">
              <a:rPr lang="en-US"/>
              <a:pPr>
                <a:defRPr/>
              </a:pPr>
              <a:t>‹#›</a:t>
            </a:fld>
            <a:endParaRPr lang="en-US"/>
          </a:p>
        </p:txBody>
      </p:sp>
    </p:spTree>
    <p:extLst>
      <p:ext uri="{BB962C8B-B14F-4D97-AF65-F5344CB8AC3E}">
        <p14:creationId xmlns:p14="http://schemas.microsoft.com/office/powerpoint/2010/main" val="1531697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76400"/>
            <a:ext cx="86868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A6AD02F-2207-45C5-AC8A-7FA090B9FBAD}" type="slidenum">
              <a:rPr lang="en-US"/>
              <a:pPr>
                <a:defRPr/>
              </a:pPr>
              <a:t>‹#›</a:t>
            </a:fld>
            <a:endParaRPr lang="en-US"/>
          </a:p>
        </p:txBody>
      </p:sp>
    </p:spTree>
    <p:extLst>
      <p:ext uri="{BB962C8B-B14F-4D97-AF65-F5344CB8AC3E}">
        <p14:creationId xmlns:p14="http://schemas.microsoft.com/office/powerpoint/2010/main" val="2923427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553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26866C1-DCCA-4456-8248-6C336827B577}" type="slidenum">
              <a:rPr lang="en-US"/>
              <a:pPr>
                <a:defRPr/>
              </a:pPr>
              <a:t>‹#›</a:t>
            </a:fld>
            <a:endParaRPr lang="en-US"/>
          </a:p>
        </p:txBody>
      </p:sp>
    </p:spTree>
    <p:extLst>
      <p:ext uri="{BB962C8B-B14F-4D97-AF65-F5344CB8AC3E}">
        <p14:creationId xmlns:p14="http://schemas.microsoft.com/office/powerpoint/2010/main" val="297859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F93AA6-0384-48DE-9C1D-C1C6D1FAFB76}" type="slidenum">
              <a:rPr lang="en-US"/>
              <a:pPr>
                <a:defRPr/>
              </a:pPr>
              <a:t>‹#›</a:t>
            </a:fld>
            <a:endParaRPr lang="en-US"/>
          </a:p>
        </p:txBody>
      </p:sp>
    </p:spTree>
    <p:extLst>
      <p:ext uri="{BB962C8B-B14F-4D97-AF65-F5344CB8AC3E}">
        <p14:creationId xmlns:p14="http://schemas.microsoft.com/office/powerpoint/2010/main" val="4137201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267200" cy="5029200"/>
          </a:xfrm>
          <a:prstGeom prst="rect">
            <a:avLst/>
          </a:prstGeo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62F8047-8796-41C3-8FE8-F2E7859EE40D}" type="slidenum">
              <a:rPr lang="en-US"/>
              <a:pPr>
                <a:defRPr/>
              </a:pPr>
              <a:t>‹#›</a:t>
            </a:fld>
            <a:endParaRPr lang="en-US"/>
          </a:p>
        </p:txBody>
      </p:sp>
    </p:spTree>
    <p:extLst>
      <p:ext uri="{BB962C8B-B14F-4D97-AF65-F5344CB8AC3E}">
        <p14:creationId xmlns:p14="http://schemas.microsoft.com/office/powerpoint/2010/main" val="737636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7B637D4-4A6C-48B7-92C8-EE3B782BF021}" type="slidenum">
              <a:rPr lang="en-US"/>
              <a:pPr>
                <a:defRPr/>
              </a:pPr>
              <a:t>‹#›</a:t>
            </a:fld>
            <a:endParaRPr lang="en-US"/>
          </a:p>
        </p:txBody>
      </p:sp>
    </p:spTree>
    <p:extLst>
      <p:ext uri="{BB962C8B-B14F-4D97-AF65-F5344CB8AC3E}">
        <p14:creationId xmlns:p14="http://schemas.microsoft.com/office/powerpoint/2010/main" val="4261312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676400"/>
            <a:ext cx="8686800" cy="5029200"/>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CBD2BF1-142E-48DE-B283-EA19713DE3FE}" type="slidenum">
              <a:rPr lang="en-US"/>
              <a:pPr>
                <a:defRPr/>
              </a:pPr>
              <a:t>‹#›</a:t>
            </a:fld>
            <a:endParaRPr lang="en-US"/>
          </a:p>
        </p:txBody>
      </p:sp>
    </p:spTree>
    <p:extLst>
      <p:ext uri="{BB962C8B-B14F-4D97-AF65-F5344CB8AC3E}">
        <p14:creationId xmlns:p14="http://schemas.microsoft.com/office/powerpoint/2010/main" val="2538672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86868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4267200"/>
            <a:ext cx="86868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08978107-E2B9-48D3-84D5-95A10C842BBD}" type="slidenum">
              <a:rPr lang="en-US"/>
              <a:pPr>
                <a:defRPr/>
              </a:pPr>
              <a:t>‹#›</a:t>
            </a:fld>
            <a:endParaRPr lang="en-US"/>
          </a:p>
        </p:txBody>
      </p:sp>
    </p:spTree>
    <p:extLst>
      <p:ext uri="{BB962C8B-B14F-4D97-AF65-F5344CB8AC3E}">
        <p14:creationId xmlns:p14="http://schemas.microsoft.com/office/powerpoint/2010/main" val="37393175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4C7A557-BC69-453D-B220-62379AE33342}" type="slidenum">
              <a:rPr lang="en-US"/>
              <a:pPr>
                <a:defRPr/>
              </a:pPr>
              <a:t>‹#›</a:t>
            </a:fld>
            <a:endParaRPr lang="en-US"/>
          </a:p>
        </p:txBody>
      </p:sp>
    </p:spTree>
    <p:extLst>
      <p:ext uri="{BB962C8B-B14F-4D97-AF65-F5344CB8AC3E}">
        <p14:creationId xmlns:p14="http://schemas.microsoft.com/office/powerpoint/2010/main" val="2471670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6553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80AE40A-D768-43A5-9C41-73F894F95954}" type="slidenum">
              <a:rPr lang="en-US"/>
              <a:pPr>
                <a:defRPr/>
              </a:pPr>
              <a:t>‹#›</a:t>
            </a:fld>
            <a:endParaRPr lang="en-US"/>
          </a:p>
        </p:txBody>
      </p:sp>
    </p:spTree>
    <p:extLst>
      <p:ext uri="{BB962C8B-B14F-4D97-AF65-F5344CB8AC3E}">
        <p14:creationId xmlns:p14="http://schemas.microsoft.com/office/powerpoint/2010/main" val="2008857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86868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4267200"/>
            <a:ext cx="86868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C920D4F5-B7D7-4694-B8D8-4CE830A37AA5}" type="slidenum">
              <a:rPr lang="en-US"/>
              <a:pPr>
                <a:defRPr/>
              </a:pPr>
              <a:t>‹#›</a:t>
            </a:fld>
            <a:endParaRPr lang="en-US"/>
          </a:p>
        </p:txBody>
      </p:sp>
    </p:spTree>
    <p:extLst>
      <p:ext uri="{BB962C8B-B14F-4D97-AF65-F5344CB8AC3E}">
        <p14:creationId xmlns:p14="http://schemas.microsoft.com/office/powerpoint/2010/main" val="3474018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2672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42672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842DCEB-0A06-4C8F-BE84-DFC5B942119F}" type="slidenum">
              <a:rPr lang="en-US"/>
              <a:pPr>
                <a:defRPr/>
              </a:pPr>
              <a:t>‹#›</a:t>
            </a:fld>
            <a:endParaRPr lang="en-US"/>
          </a:p>
        </p:txBody>
      </p:sp>
    </p:spTree>
    <p:extLst>
      <p:ext uri="{BB962C8B-B14F-4D97-AF65-F5344CB8AC3E}">
        <p14:creationId xmlns:p14="http://schemas.microsoft.com/office/powerpoint/2010/main" val="3434989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28600" y="1676400"/>
            <a:ext cx="86868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F423530-6A56-4A11-B705-D55479A27707}" type="slidenum">
              <a:rPr lang="en-US"/>
              <a:pPr>
                <a:defRPr/>
              </a:pPr>
              <a:t>‹#›</a:t>
            </a:fld>
            <a:endParaRPr lang="en-US"/>
          </a:p>
        </p:txBody>
      </p:sp>
    </p:spTree>
    <p:extLst>
      <p:ext uri="{BB962C8B-B14F-4D97-AF65-F5344CB8AC3E}">
        <p14:creationId xmlns:p14="http://schemas.microsoft.com/office/powerpoint/2010/main" val="3674524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4DDA091-5650-428F-B0C0-AD035E05C97D}" type="slidenum">
              <a:rPr lang="en-US"/>
              <a:pPr>
                <a:defRPr/>
              </a:pPr>
              <a:t>‹#›</a:t>
            </a:fld>
            <a:endParaRPr lang="en-US"/>
          </a:p>
        </p:txBody>
      </p:sp>
    </p:spTree>
    <p:extLst>
      <p:ext uri="{BB962C8B-B14F-4D97-AF65-F5344CB8AC3E}">
        <p14:creationId xmlns:p14="http://schemas.microsoft.com/office/powerpoint/2010/main" val="254452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887AA7-E007-468F-8694-086D8F7F79E4}" type="slidenum">
              <a:rPr lang="en-US"/>
              <a:pPr>
                <a:defRPr/>
              </a:pPr>
              <a:t>‹#›</a:t>
            </a:fld>
            <a:endParaRPr lang="en-US"/>
          </a:p>
        </p:txBody>
      </p:sp>
    </p:spTree>
    <p:extLst>
      <p:ext uri="{BB962C8B-B14F-4D97-AF65-F5344CB8AC3E}">
        <p14:creationId xmlns:p14="http://schemas.microsoft.com/office/powerpoint/2010/main" val="1385522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B98A80F-0D9E-4370-B2D3-CABF21B011A3}" type="slidenum">
              <a:rPr lang="en-US"/>
              <a:pPr>
                <a:defRPr/>
              </a:pPr>
              <a:t>‹#›</a:t>
            </a:fld>
            <a:endParaRPr lang="en-US"/>
          </a:p>
        </p:txBody>
      </p:sp>
    </p:spTree>
    <p:extLst>
      <p:ext uri="{BB962C8B-B14F-4D97-AF65-F5344CB8AC3E}">
        <p14:creationId xmlns:p14="http://schemas.microsoft.com/office/powerpoint/2010/main" val="4225884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ECDADD5-F644-4322-8862-2305768EE7C4}" type="slidenum">
              <a:rPr lang="en-US"/>
              <a:pPr>
                <a:defRPr/>
              </a:pPr>
              <a:t>‹#›</a:t>
            </a:fld>
            <a:endParaRPr lang="en-US"/>
          </a:p>
        </p:txBody>
      </p:sp>
    </p:spTree>
    <p:extLst>
      <p:ext uri="{BB962C8B-B14F-4D97-AF65-F5344CB8AC3E}">
        <p14:creationId xmlns:p14="http://schemas.microsoft.com/office/powerpoint/2010/main" val="492383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50482338-8332-470F-9D96-1B590464BBE3}" type="slidenum">
              <a:rPr lang="en-US"/>
              <a:pPr>
                <a:defRPr/>
              </a:pPr>
              <a:t>‹#›</a:t>
            </a:fld>
            <a:endParaRPr lang="en-US"/>
          </a:p>
        </p:txBody>
      </p:sp>
    </p:spTree>
    <p:extLst>
      <p:ext uri="{BB962C8B-B14F-4D97-AF65-F5344CB8AC3E}">
        <p14:creationId xmlns:p14="http://schemas.microsoft.com/office/powerpoint/2010/main" val="524778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0FC814F-B565-425A-82AA-269BC86B87B0}" type="slidenum">
              <a:rPr lang="en-US"/>
              <a:pPr>
                <a:defRPr/>
              </a:pPr>
              <a:t>‹#›</a:t>
            </a:fld>
            <a:endParaRPr lang="en-US"/>
          </a:p>
        </p:txBody>
      </p:sp>
    </p:spTree>
    <p:extLst>
      <p:ext uri="{BB962C8B-B14F-4D97-AF65-F5344CB8AC3E}">
        <p14:creationId xmlns:p14="http://schemas.microsoft.com/office/powerpoint/2010/main" val="3268775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DECBCF2-0C11-48BD-9C54-2DDFD99D2E1D}" type="slidenum">
              <a:rPr lang="en-US"/>
              <a:pPr>
                <a:defRPr/>
              </a:pPr>
              <a:t>‹#›</a:t>
            </a:fld>
            <a:endParaRPr lang="en-US"/>
          </a:p>
        </p:txBody>
      </p:sp>
    </p:spTree>
    <p:extLst>
      <p:ext uri="{BB962C8B-B14F-4D97-AF65-F5344CB8AC3E}">
        <p14:creationId xmlns:p14="http://schemas.microsoft.com/office/powerpoint/2010/main" val="2936610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F072BE5-FCC5-42E2-87EC-81B921541670}" type="slidenum">
              <a:rPr lang="en-US"/>
              <a:pPr>
                <a:defRPr/>
              </a:pPr>
              <a:t>‹#›</a:t>
            </a:fld>
            <a:endParaRPr lang="en-US"/>
          </a:p>
        </p:txBody>
      </p:sp>
    </p:spTree>
    <p:extLst>
      <p:ext uri="{BB962C8B-B14F-4D97-AF65-F5344CB8AC3E}">
        <p14:creationId xmlns:p14="http://schemas.microsoft.com/office/powerpoint/2010/main" val="1264373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76400"/>
            <a:ext cx="86868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C67F165-6673-408D-AB5E-6CF4F7D2007E}" type="slidenum">
              <a:rPr lang="en-US"/>
              <a:pPr>
                <a:defRPr/>
              </a:pPr>
              <a:t>‹#›</a:t>
            </a:fld>
            <a:endParaRPr lang="en-US"/>
          </a:p>
        </p:txBody>
      </p:sp>
    </p:spTree>
    <p:extLst>
      <p:ext uri="{BB962C8B-B14F-4D97-AF65-F5344CB8AC3E}">
        <p14:creationId xmlns:p14="http://schemas.microsoft.com/office/powerpoint/2010/main" val="1441167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553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46BFE87-F30D-403E-B994-592207B7CB9C}" type="slidenum">
              <a:rPr lang="en-US"/>
              <a:pPr>
                <a:defRPr/>
              </a:pPr>
              <a:t>‹#›</a:t>
            </a:fld>
            <a:endParaRPr lang="en-US"/>
          </a:p>
        </p:txBody>
      </p:sp>
    </p:spTree>
    <p:extLst>
      <p:ext uri="{BB962C8B-B14F-4D97-AF65-F5344CB8AC3E}">
        <p14:creationId xmlns:p14="http://schemas.microsoft.com/office/powerpoint/2010/main" val="1740905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267200" cy="5029200"/>
          </a:xfrm>
          <a:prstGeom prst="rect">
            <a:avLst/>
          </a:prstGeo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66829D89-DA9B-4023-BBA4-3C685367E874}" type="slidenum">
              <a:rPr lang="en-US"/>
              <a:pPr>
                <a:defRPr/>
              </a:pPr>
              <a:t>‹#›</a:t>
            </a:fld>
            <a:endParaRPr lang="en-US"/>
          </a:p>
        </p:txBody>
      </p:sp>
    </p:spTree>
    <p:extLst>
      <p:ext uri="{BB962C8B-B14F-4D97-AF65-F5344CB8AC3E}">
        <p14:creationId xmlns:p14="http://schemas.microsoft.com/office/powerpoint/2010/main" val="2700132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A390678-62BF-48B9-B8E5-7E1F3AA3C33B}" type="slidenum">
              <a:rPr lang="en-US"/>
              <a:pPr>
                <a:defRPr/>
              </a:pPr>
              <a:t>‹#›</a:t>
            </a:fld>
            <a:endParaRPr lang="en-US"/>
          </a:p>
        </p:txBody>
      </p:sp>
    </p:spTree>
    <p:extLst>
      <p:ext uri="{BB962C8B-B14F-4D97-AF65-F5344CB8AC3E}">
        <p14:creationId xmlns:p14="http://schemas.microsoft.com/office/powerpoint/2010/main" val="262038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7CCDD3-CBAF-4F1E-90DE-E1E8982B97C7}" type="slidenum">
              <a:rPr lang="en-US"/>
              <a:pPr>
                <a:defRPr/>
              </a:pPr>
              <a:t>‹#›</a:t>
            </a:fld>
            <a:endParaRPr lang="en-US"/>
          </a:p>
        </p:txBody>
      </p:sp>
    </p:spTree>
    <p:extLst>
      <p:ext uri="{BB962C8B-B14F-4D97-AF65-F5344CB8AC3E}">
        <p14:creationId xmlns:p14="http://schemas.microsoft.com/office/powerpoint/2010/main" val="3313403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676400"/>
            <a:ext cx="8686800" cy="5029200"/>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F0D1D61E-DE44-4DE3-BA5B-34FC44BF0523}" type="slidenum">
              <a:rPr lang="en-US"/>
              <a:pPr>
                <a:defRPr/>
              </a:pPr>
              <a:t>‹#›</a:t>
            </a:fld>
            <a:endParaRPr lang="en-US"/>
          </a:p>
        </p:txBody>
      </p:sp>
    </p:spTree>
    <p:extLst>
      <p:ext uri="{BB962C8B-B14F-4D97-AF65-F5344CB8AC3E}">
        <p14:creationId xmlns:p14="http://schemas.microsoft.com/office/powerpoint/2010/main" val="1005632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86868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4267200"/>
            <a:ext cx="86868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4C88E3BD-D162-4836-B496-1C45C91FD1A7}" type="slidenum">
              <a:rPr lang="en-US"/>
              <a:pPr>
                <a:defRPr/>
              </a:pPr>
              <a:t>‹#›</a:t>
            </a:fld>
            <a:endParaRPr lang="en-US"/>
          </a:p>
        </p:txBody>
      </p:sp>
    </p:spTree>
    <p:extLst>
      <p:ext uri="{BB962C8B-B14F-4D97-AF65-F5344CB8AC3E}">
        <p14:creationId xmlns:p14="http://schemas.microsoft.com/office/powerpoint/2010/main" val="2759295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2AE536D3-A77B-40AC-AED7-67AFA03F7298}" type="slidenum">
              <a:rPr lang="en-US"/>
              <a:pPr>
                <a:defRPr/>
              </a:pPr>
              <a:t>‹#›</a:t>
            </a:fld>
            <a:endParaRPr lang="en-US"/>
          </a:p>
        </p:txBody>
      </p:sp>
    </p:spTree>
    <p:extLst>
      <p:ext uri="{BB962C8B-B14F-4D97-AF65-F5344CB8AC3E}">
        <p14:creationId xmlns:p14="http://schemas.microsoft.com/office/powerpoint/2010/main" val="6159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152400"/>
            <a:ext cx="8686800" cy="6553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9D96BBE2-885E-45AF-940F-7939170BC1ED}" type="slidenum">
              <a:rPr lang="en-US"/>
              <a:pPr>
                <a:defRPr/>
              </a:pPr>
              <a:t>‹#›</a:t>
            </a:fld>
            <a:endParaRPr lang="en-US"/>
          </a:p>
        </p:txBody>
      </p:sp>
    </p:spTree>
    <p:extLst>
      <p:ext uri="{BB962C8B-B14F-4D97-AF65-F5344CB8AC3E}">
        <p14:creationId xmlns:p14="http://schemas.microsoft.com/office/powerpoint/2010/main" val="1023193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86868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4267200"/>
            <a:ext cx="86868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EC5C302B-828A-41AB-902C-C194DAFF6EED}" type="slidenum">
              <a:rPr lang="en-US"/>
              <a:pPr>
                <a:defRPr/>
              </a:pPr>
              <a:t>‹#›</a:t>
            </a:fld>
            <a:endParaRPr lang="en-US"/>
          </a:p>
        </p:txBody>
      </p:sp>
    </p:spTree>
    <p:extLst>
      <p:ext uri="{BB962C8B-B14F-4D97-AF65-F5344CB8AC3E}">
        <p14:creationId xmlns:p14="http://schemas.microsoft.com/office/powerpoint/2010/main" val="3365153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2672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4267200" cy="2438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D768C40-CE25-479E-9A24-3F21632691DF}" type="slidenum">
              <a:rPr lang="en-US"/>
              <a:pPr>
                <a:defRPr/>
              </a:pPr>
              <a:t>‹#›</a:t>
            </a:fld>
            <a:endParaRPr lang="en-US"/>
          </a:p>
        </p:txBody>
      </p:sp>
    </p:spTree>
    <p:extLst>
      <p:ext uri="{BB962C8B-B14F-4D97-AF65-F5344CB8AC3E}">
        <p14:creationId xmlns:p14="http://schemas.microsoft.com/office/powerpoint/2010/main" val="224435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D1DEA7-405D-455D-A43B-1E2286A38039}" type="slidenum">
              <a:rPr lang="en-US"/>
              <a:pPr>
                <a:defRPr/>
              </a:pPr>
              <a:t>‹#›</a:t>
            </a:fld>
            <a:endParaRPr lang="en-US"/>
          </a:p>
        </p:txBody>
      </p:sp>
    </p:spTree>
    <p:extLst>
      <p:ext uri="{BB962C8B-B14F-4D97-AF65-F5344CB8AC3E}">
        <p14:creationId xmlns:p14="http://schemas.microsoft.com/office/powerpoint/2010/main" val="329262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F4F435-34A7-434F-AA20-B185CC8F1487}" type="slidenum">
              <a:rPr lang="en-US"/>
              <a:pPr>
                <a:defRPr/>
              </a:pPr>
              <a:t>‹#›</a:t>
            </a:fld>
            <a:endParaRPr lang="en-US"/>
          </a:p>
        </p:txBody>
      </p:sp>
    </p:spTree>
    <p:extLst>
      <p:ext uri="{BB962C8B-B14F-4D97-AF65-F5344CB8AC3E}">
        <p14:creationId xmlns:p14="http://schemas.microsoft.com/office/powerpoint/2010/main" val="61612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C6D89A-AC5D-4D1A-AF33-7E77636A2444}" type="slidenum">
              <a:rPr lang="en-US"/>
              <a:pPr>
                <a:defRPr/>
              </a:pPr>
              <a:t>‹#›</a:t>
            </a:fld>
            <a:endParaRPr lang="en-US"/>
          </a:p>
        </p:txBody>
      </p:sp>
    </p:spTree>
    <p:extLst>
      <p:ext uri="{BB962C8B-B14F-4D97-AF65-F5344CB8AC3E}">
        <p14:creationId xmlns:p14="http://schemas.microsoft.com/office/powerpoint/2010/main" val="227425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85817D-5BDA-41FF-B7A9-825E9F74E831}" type="slidenum">
              <a:rPr lang="en-US"/>
              <a:pPr>
                <a:defRPr/>
              </a:pPr>
              <a:t>‹#›</a:t>
            </a:fld>
            <a:endParaRPr lang="en-US"/>
          </a:p>
        </p:txBody>
      </p:sp>
    </p:spTree>
    <p:extLst>
      <p:ext uri="{BB962C8B-B14F-4D97-AF65-F5344CB8AC3E}">
        <p14:creationId xmlns:p14="http://schemas.microsoft.com/office/powerpoint/2010/main" val="403053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1.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3"/>
          <p:cNvSpPr>
            <a:spLocks noGrp="1" noChangeArrowheads="1"/>
          </p:cNvSpPr>
          <p:nvPr>
            <p:ph type="body" idx="1"/>
          </p:nvPr>
        </p:nvSpPr>
        <p:spPr bwMode="auto">
          <a:xfrm>
            <a:off x="228600" y="16764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04FAB3DD-05FA-4360-A31B-40B61F79B9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xStyles>
    <p:titleStyle>
      <a:lvl1pPr algn="l" rtl="0" eaLnBrk="0" fontAlgn="base" hangingPunct="0">
        <a:spcBef>
          <a:spcPct val="0"/>
        </a:spcBef>
        <a:spcAft>
          <a:spcPct val="0"/>
        </a:spcAft>
        <a:defRPr kumimoji="1" sz="4400" b="1">
          <a:solidFill>
            <a:schemeClr val="tx1"/>
          </a:solidFill>
          <a:latin typeface="+mj-lt"/>
          <a:ea typeface="+mj-ea"/>
          <a:cs typeface="+mj-cs"/>
        </a:defRPr>
      </a:lvl1pPr>
      <a:lvl2pPr algn="l" rtl="0" eaLnBrk="0" fontAlgn="base" hangingPunct="0">
        <a:spcBef>
          <a:spcPct val="0"/>
        </a:spcBef>
        <a:spcAft>
          <a:spcPct val="0"/>
        </a:spcAft>
        <a:defRPr kumimoji="1" sz="4400" b="1">
          <a:solidFill>
            <a:schemeClr val="tx1"/>
          </a:solidFill>
          <a:latin typeface="Arial" charset="0"/>
        </a:defRPr>
      </a:lvl2pPr>
      <a:lvl3pPr algn="l" rtl="0" eaLnBrk="0" fontAlgn="base" hangingPunct="0">
        <a:spcBef>
          <a:spcPct val="0"/>
        </a:spcBef>
        <a:spcAft>
          <a:spcPct val="0"/>
        </a:spcAft>
        <a:defRPr kumimoji="1" sz="4400" b="1">
          <a:solidFill>
            <a:schemeClr val="tx1"/>
          </a:solidFill>
          <a:latin typeface="Arial" charset="0"/>
        </a:defRPr>
      </a:lvl3pPr>
      <a:lvl4pPr algn="l" rtl="0" eaLnBrk="0" fontAlgn="base" hangingPunct="0">
        <a:spcBef>
          <a:spcPct val="0"/>
        </a:spcBef>
        <a:spcAft>
          <a:spcPct val="0"/>
        </a:spcAft>
        <a:defRPr kumimoji="1" sz="4400" b="1">
          <a:solidFill>
            <a:schemeClr val="tx1"/>
          </a:solidFill>
          <a:latin typeface="Arial" charset="0"/>
        </a:defRPr>
      </a:lvl4pPr>
      <a:lvl5pPr algn="l" rtl="0" eaLnBrk="0" fontAlgn="base" hangingPunct="0">
        <a:spcBef>
          <a:spcPct val="0"/>
        </a:spcBef>
        <a:spcAft>
          <a:spcPct val="0"/>
        </a:spcAft>
        <a:defRPr kumimoji="1" sz="4400" b="1">
          <a:solidFill>
            <a:schemeClr val="tx1"/>
          </a:solidFill>
          <a:latin typeface="Arial" charset="0"/>
        </a:defRPr>
      </a:lvl5pPr>
      <a:lvl6pPr marL="457200" algn="l" rtl="0" fontAlgn="base">
        <a:spcBef>
          <a:spcPct val="0"/>
        </a:spcBef>
        <a:spcAft>
          <a:spcPct val="0"/>
        </a:spcAft>
        <a:defRPr kumimoji="1" sz="4400" b="1">
          <a:solidFill>
            <a:schemeClr val="tx1"/>
          </a:solidFill>
          <a:latin typeface="Arial" charset="0"/>
        </a:defRPr>
      </a:lvl6pPr>
      <a:lvl7pPr marL="914400" algn="l" rtl="0" fontAlgn="base">
        <a:spcBef>
          <a:spcPct val="0"/>
        </a:spcBef>
        <a:spcAft>
          <a:spcPct val="0"/>
        </a:spcAft>
        <a:defRPr kumimoji="1" sz="4400" b="1">
          <a:solidFill>
            <a:schemeClr val="tx1"/>
          </a:solidFill>
          <a:latin typeface="Arial" charset="0"/>
        </a:defRPr>
      </a:lvl7pPr>
      <a:lvl8pPr marL="1371600" algn="l" rtl="0" fontAlgn="base">
        <a:spcBef>
          <a:spcPct val="0"/>
        </a:spcBef>
        <a:spcAft>
          <a:spcPct val="0"/>
        </a:spcAft>
        <a:defRPr kumimoji="1" sz="4400" b="1">
          <a:solidFill>
            <a:schemeClr val="tx1"/>
          </a:solidFill>
          <a:latin typeface="Arial" charset="0"/>
        </a:defRPr>
      </a:lvl8pPr>
      <a:lvl9pPr marL="1828800" algn="l" rtl="0" fontAlgn="base">
        <a:spcBef>
          <a:spcPct val="0"/>
        </a:spcBef>
        <a:spcAft>
          <a:spcPct val="0"/>
        </a:spcAft>
        <a:defRPr kumimoji="1" sz="4400" b="1">
          <a:solidFill>
            <a:schemeClr val="tx1"/>
          </a:solidFill>
          <a:latin typeface="Arial" charset="0"/>
        </a:defRPr>
      </a:lvl9pPr>
    </p:titleStyle>
    <p:bodyStyle>
      <a:lvl1pPr marL="342900" indent="-342900" algn="l" rtl="0" eaLnBrk="0" fontAlgn="base" hangingPunct="0">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050" name="QuestionShape"/>
          <p:cNvSpPr>
            <a:spLocks noChangeArrowheads="1"/>
          </p:cNvSpPr>
          <p:nvPr userDrawn="1"/>
        </p:nvSpPr>
        <p:spPr bwMode="auto">
          <a:xfrm>
            <a:off x="127000" y="127000"/>
            <a:ext cx="889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6B9C6E"/>
                </a:solidFill>
                <a:miter lim="800000"/>
                <a:headEnd/>
                <a:tailEnd/>
              </a14:hiddenLine>
            </a:ext>
          </a:extLst>
        </p:spPr>
        <p:txBody>
          <a:bodyPr anchor="ctr"/>
          <a:lstStyle/>
          <a:p>
            <a:pPr eaLnBrk="0" hangingPunct="0"/>
            <a:r>
              <a:rPr kumimoji="1" lang="en-US" sz="4400" b="1"/>
              <a:t>iRespond Question Master</a:t>
            </a:r>
          </a:p>
        </p:txBody>
      </p:sp>
      <p:sp>
        <p:nvSpPr>
          <p:cNvPr id="2051" name="AShape"/>
          <p:cNvSpPr>
            <a:spLocks noChangeArrowheads="1"/>
          </p:cNvSpPr>
          <p:nvPr userDrawn="1"/>
        </p:nvSpPr>
        <p:spPr bwMode="auto">
          <a:xfrm>
            <a:off x="127000" y="31115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6B9C6E"/>
                </a:solidFill>
                <a:miter lim="800000"/>
                <a:headEnd/>
                <a:tailEnd/>
              </a14:hiddenLine>
            </a:ext>
          </a:extLst>
        </p:spPr>
        <p:txBody>
          <a:bodyPr/>
          <a:lstStyle/>
          <a:p>
            <a:pPr marL="342900" indent="-342900" eaLnBrk="0" hangingPunct="0">
              <a:spcBef>
                <a:spcPct val="20000"/>
              </a:spcBef>
              <a:buClr>
                <a:srgbClr val="3A5047"/>
              </a:buClr>
              <a:buSzPct val="75000"/>
              <a:buFont typeface="Wingdings" pitchFamily="2" charset="2"/>
              <a:buNone/>
            </a:pPr>
            <a:r>
              <a:rPr kumimoji="1" lang="en-US" sz="3200"/>
              <a:t>A.) Response A</a:t>
            </a:r>
          </a:p>
        </p:txBody>
      </p:sp>
      <p:sp>
        <p:nvSpPr>
          <p:cNvPr id="2052" name="BShape"/>
          <p:cNvSpPr>
            <a:spLocks noChangeArrowheads="1"/>
          </p:cNvSpPr>
          <p:nvPr userDrawn="1"/>
        </p:nvSpPr>
        <p:spPr bwMode="auto">
          <a:xfrm>
            <a:off x="127000" y="38354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6B9C6E"/>
                </a:solidFill>
                <a:miter lim="800000"/>
                <a:headEnd/>
                <a:tailEnd/>
              </a14:hiddenLine>
            </a:ext>
          </a:extLst>
        </p:spPr>
        <p:txBody>
          <a:bodyPr/>
          <a:lstStyle/>
          <a:p>
            <a:pPr marL="342900" indent="-342900" eaLnBrk="0" hangingPunct="0">
              <a:spcBef>
                <a:spcPct val="20000"/>
              </a:spcBef>
              <a:buClr>
                <a:srgbClr val="3A5047"/>
              </a:buClr>
              <a:buSzPct val="75000"/>
              <a:buFont typeface="Wingdings" pitchFamily="2" charset="2"/>
              <a:buNone/>
            </a:pPr>
            <a:r>
              <a:rPr kumimoji="1" lang="en-US" sz="3200"/>
              <a:t>B.) Response B</a:t>
            </a:r>
          </a:p>
        </p:txBody>
      </p:sp>
      <p:sp>
        <p:nvSpPr>
          <p:cNvPr id="2053" name="CShape"/>
          <p:cNvSpPr>
            <a:spLocks noChangeArrowheads="1"/>
          </p:cNvSpPr>
          <p:nvPr userDrawn="1"/>
        </p:nvSpPr>
        <p:spPr bwMode="auto">
          <a:xfrm>
            <a:off x="127000" y="45593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6B9C6E"/>
                </a:solidFill>
                <a:miter lim="800000"/>
                <a:headEnd/>
                <a:tailEnd/>
              </a14:hiddenLine>
            </a:ext>
          </a:extLst>
        </p:spPr>
        <p:txBody>
          <a:bodyPr/>
          <a:lstStyle/>
          <a:p>
            <a:pPr marL="342900" indent="-342900" eaLnBrk="0" hangingPunct="0">
              <a:spcBef>
                <a:spcPct val="20000"/>
              </a:spcBef>
              <a:buClr>
                <a:srgbClr val="3A5047"/>
              </a:buClr>
              <a:buSzPct val="75000"/>
              <a:buFont typeface="Wingdings" pitchFamily="2" charset="2"/>
              <a:buNone/>
            </a:pPr>
            <a:r>
              <a:rPr kumimoji="1" lang="en-US" sz="3200"/>
              <a:t>C.) Response C</a:t>
            </a:r>
          </a:p>
        </p:txBody>
      </p:sp>
      <p:sp>
        <p:nvSpPr>
          <p:cNvPr id="2054" name="DShape"/>
          <p:cNvSpPr>
            <a:spLocks noChangeArrowheads="1"/>
          </p:cNvSpPr>
          <p:nvPr userDrawn="1"/>
        </p:nvSpPr>
        <p:spPr bwMode="auto">
          <a:xfrm>
            <a:off x="127000" y="52832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6B9C6E"/>
                </a:solidFill>
                <a:miter lim="800000"/>
                <a:headEnd/>
                <a:tailEnd/>
              </a14:hiddenLine>
            </a:ext>
          </a:extLst>
        </p:spPr>
        <p:txBody>
          <a:bodyPr/>
          <a:lstStyle/>
          <a:p>
            <a:pPr marL="342900" indent="-342900" eaLnBrk="0" hangingPunct="0">
              <a:spcBef>
                <a:spcPct val="20000"/>
              </a:spcBef>
              <a:buClr>
                <a:srgbClr val="3A5047"/>
              </a:buClr>
              <a:buSzPct val="75000"/>
              <a:buFont typeface="Wingdings" pitchFamily="2" charset="2"/>
              <a:buNone/>
            </a:pPr>
            <a:r>
              <a:rPr kumimoji="1" lang="en-US" sz="3200"/>
              <a:t>D.) Response D</a:t>
            </a:r>
          </a:p>
        </p:txBody>
      </p:sp>
      <p:sp>
        <p:nvSpPr>
          <p:cNvPr id="2055" name="EShape"/>
          <p:cNvSpPr>
            <a:spLocks noChangeArrowheads="1"/>
          </p:cNvSpPr>
          <p:nvPr userDrawn="1"/>
        </p:nvSpPr>
        <p:spPr bwMode="auto">
          <a:xfrm>
            <a:off x="127000" y="6007100"/>
            <a:ext cx="8890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6B9C6E"/>
                </a:solidFill>
                <a:miter lim="800000"/>
                <a:headEnd/>
                <a:tailEnd/>
              </a14:hiddenLine>
            </a:ext>
          </a:extLst>
        </p:spPr>
        <p:txBody>
          <a:bodyPr/>
          <a:lstStyle/>
          <a:p>
            <a:pPr marL="342900" indent="-342900" eaLnBrk="0" hangingPunct="0">
              <a:spcBef>
                <a:spcPct val="20000"/>
              </a:spcBef>
              <a:buClr>
                <a:srgbClr val="3A5047"/>
              </a:buClr>
              <a:buSzPct val="75000"/>
              <a:buFont typeface="Wingdings" pitchFamily="2" charset="2"/>
              <a:buNone/>
            </a:pPr>
            <a:r>
              <a:rPr kumimoji="1" lang="en-US" sz="3200"/>
              <a:t>E.) Response E</a:t>
            </a:r>
          </a:p>
        </p:txBody>
      </p:sp>
      <p:sp>
        <p:nvSpPr>
          <p:cNvPr id="8"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000000"/>
                </a:solidFill>
              </a:rPr>
              <a:t>Percent Complete 100%</a:t>
            </a:r>
          </a:p>
        </p:txBody>
      </p:sp>
      <p:sp>
        <p:nvSpPr>
          <p:cNvPr id="9"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txStyles>
    <p:titleStyle>
      <a:lvl1pPr algn="l" rtl="0" eaLnBrk="0" fontAlgn="base" hangingPunct="0">
        <a:spcBef>
          <a:spcPct val="0"/>
        </a:spcBef>
        <a:spcAft>
          <a:spcPct val="0"/>
        </a:spcAft>
        <a:defRPr kumimoji="1" sz="4400" b="1">
          <a:solidFill>
            <a:schemeClr val="tx1"/>
          </a:solidFill>
          <a:latin typeface="+mj-lt"/>
          <a:ea typeface="+mj-ea"/>
          <a:cs typeface="+mj-cs"/>
        </a:defRPr>
      </a:lvl1pPr>
      <a:lvl2pPr algn="l" rtl="0" eaLnBrk="0" fontAlgn="base" hangingPunct="0">
        <a:spcBef>
          <a:spcPct val="0"/>
        </a:spcBef>
        <a:spcAft>
          <a:spcPct val="0"/>
        </a:spcAft>
        <a:defRPr kumimoji="1" sz="4400" b="1">
          <a:solidFill>
            <a:schemeClr val="tx1"/>
          </a:solidFill>
          <a:latin typeface="Arial" charset="0"/>
        </a:defRPr>
      </a:lvl2pPr>
      <a:lvl3pPr algn="l" rtl="0" eaLnBrk="0" fontAlgn="base" hangingPunct="0">
        <a:spcBef>
          <a:spcPct val="0"/>
        </a:spcBef>
        <a:spcAft>
          <a:spcPct val="0"/>
        </a:spcAft>
        <a:defRPr kumimoji="1" sz="4400" b="1">
          <a:solidFill>
            <a:schemeClr val="tx1"/>
          </a:solidFill>
          <a:latin typeface="Arial" charset="0"/>
        </a:defRPr>
      </a:lvl3pPr>
      <a:lvl4pPr algn="l" rtl="0" eaLnBrk="0" fontAlgn="base" hangingPunct="0">
        <a:spcBef>
          <a:spcPct val="0"/>
        </a:spcBef>
        <a:spcAft>
          <a:spcPct val="0"/>
        </a:spcAft>
        <a:defRPr kumimoji="1" sz="4400" b="1">
          <a:solidFill>
            <a:schemeClr val="tx1"/>
          </a:solidFill>
          <a:latin typeface="Arial" charset="0"/>
        </a:defRPr>
      </a:lvl4pPr>
      <a:lvl5pPr algn="l" rtl="0" eaLnBrk="0" fontAlgn="base" hangingPunct="0">
        <a:spcBef>
          <a:spcPct val="0"/>
        </a:spcBef>
        <a:spcAft>
          <a:spcPct val="0"/>
        </a:spcAft>
        <a:defRPr kumimoji="1" sz="4400" b="1">
          <a:solidFill>
            <a:schemeClr val="tx1"/>
          </a:solidFill>
          <a:latin typeface="Arial" charset="0"/>
        </a:defRPr>
      </a:lvl5pPr>
      <a:lvl6pPr marL="457200" algn="l" rtl="0" fontAlgn="base">
        <a:spcBef>
          <a:spcPct val="0"/>
        </a:spcBef>
        <a:spcAft>
          <a:spcPct val="0"/>
        </a:spcAft>
        <a:defRPr kumimoji="1" sz="4400" b="1">
          <a:solidFill>
            <a:schemeClr val="tx1"/>
          </a:solidFill>
          <a:latin typeface="Arial" charset="0"/>
        </a:defRPr>
      </a:lvl6pPr>
      <a:lvl7pPr marL="914400" algn="l" rtl="0" fontAlgn="base">
        <a:spcBef>
          <a:spcPct val="0"/>
        </a:spcBef>
        <a:spcAft>
          <a:spcPct val="0"/>
        </a:spcAft>
        <a:defRPr kumimoji="1" sz="4400" b="1">
          <a:solidFill>
            <a:schemeClr val="tx1"/>
          </a:solidFill>
          <a:latin typeface="Arial" charset="0"/>
        </a:defRPr>
      </a:lvl7pPr>
      <a:lvl8pPr marL="1371600" algn="l" rtl="0" fontAlgn="base">
        <a:spcBef>
          <a:spcPct val="0"/>
        </a:spcBef>
        <a:spcAft>
          <a:spcPct val="0"/>
        </a:spcAft>
        <a:defRPr kumimoji="1" sz="4400" b="1">
          <a:solidFill>
            <a:schemeClr val="tx1"/>
          </a:solidFill>
          <a:latin typeface="Arial" charset="0"/>
        </a:defRPr>
      </a:lvl8pPr>
      <a:lvl9pPr marL="1828800" algn="l" rtl="0" fontAlgn="base">
        <a:spcBef>
          <a:spcPct val="0"/>
        </a:spcBef>
        <a:spcAft>
          <a:spcPct val="0"/>
        </a:spcAft>
        <a:defRPr kumimoji="1" sz="4400" b="1">
          <a:solidFill>
            <a:schemeClr val="tx1"/>
          </a:solidFill>
          <a:latin typeface="Arial" charset="0"/>
        </a:defRPr>
      </a:lvl9pPr>
    </p:titleStyle>
    <p:bodyStyle>
      <a:lvl1pPr marL="342900" indent="-342900" algn="l" rtl="0" eaLnBrk="0" fontAlgn="base" hangingPunct="0">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iRespond Graph</a:t>
            </a:r>
          </a:p>
        </p:txBody>
      </p:sp>
      <p:grpSp>
        <p:nvGrpSpPr>
          <p:cNvPr id="3075" name="CorrectBarGroup"/>
          <p:cNvGrpSpPr>
            <a:grpSpLocks/>
          </p:cNvGrpSpPr>
          <p:nvPr userDrawn="1"/>
        </p:nvGrpSpPr>
        <p:grpSpPr bwMode="auto">
          <a:xfrm>
            <a:off x="1270000" y="3175000"/>
            <a:ext cx="2667000" cy="2540000"/>
            <a:chOff x="1270000" y="3175000"/>
            <a:chExt cx="2667000" cy="2540000"/>
          </a:xfrm>
        </p:grpSpPr>
        <p:sp>
          <p:nvSpPr>
            <p:cNvPr id="4"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6" name="PercentLabelGroup"/>
          <p:cNvGrpSpPr>
            <a:grpSpLocks/>
          </p:cNvGrpSpPr>
          <p:nvPr userDrawn="1"/>
        </p:nvGrpSpPr>
        <p:grpSpPr bwMode="auto">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67%</a:t>
              </a:r>
            </a:p>
          </p:txBody>
        </p:sp>
        <p:sp>
          <p:nvSpPr>
            <p:cNvPr id="6"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33%</a:t>
              </a:r>
            </a:p>
          </p:txBody>
        </p:sp>
        <p:sp>
          <p:nvSpPr>
            <p:cNvPr id="9"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100%</a:t>
              </a:r>
            </a:p>
          </p:txBody>
        </p:sp>
        <p:sp>
          <p:nvSpPr>
            <p:cNvPr id="12"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100%</a:t>
              </a:r>
            </a:p>
          </p:txBody>
        </p:sp>
        <p:sp>
          <p:nvSpPr>
            <p:cNvPr id="15"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67%</a:t>
              </a:r>
            </a:p>
          </p:txBody>
        </p:sp>
      </p:grpSp>
      <p:grpSp>
        <p:nvGrpSpPr>
          <p:cNvPr id="3077" name="IncorrectBarGroup"/>
          <p:cNvGrpSpPr>
            <a:grpSpLocks/>
          </p:cNvGrpSpPr>
          <p:nvPr userDrawn="1"/>
        </p:nvGrpSpPr>
        <p:grpSpPr bwMode="auto">
          <a:xfrm>
            <a:off x="4445000" y="1905000"/>
            <a:ext cx="4254500" cy="3810000"/>
            <a:chOff x="4445000" y="1905000"/>
            <a:chExt cx="4254500" cy="3810000"/>
          </a:xfrm>
        </p:grpSpPr>
        <p:sp>
          <p:nvSpPr>
            <p:cNvPr id="10"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8" name="XLabelGroup"/>
          <p:cNvGrpSpPr>
            <a:grpSpLocks/>
          </p:cNvGrpSpPr>
          <p:nvPr userDrawn="1"/>
        </p:nvGrpSpPr>
        <p:grpSpPr bwMode="auto">
          <a:xfrm>
            <a:off x="1270000" y="5842000"/>
            <a:ext cx="7429500" cy="317500"/>
            <a:chOff x="1270000" y="5842000"/>
            <a:chExt cx="7429500" cy="317500"/>
          </a:xfrm>
        </p:grpSpPr>
        <p:sp>
          <p:nvSpPr>
            <p:cNvPr id="5"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A*</a:t>
              </a:r>
            </a:p>
          </p:txBody>
        </p:sp>
        <p:sp>
          <p:nvSpPr>
            <p:cNvPr id="8"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B*</a:t>
              </a:r>
            </a:p>
          </p:txBody>
        </p:sp>
        <p:sp>
          <p:nvSpPr>
            <p:cNvPr id="11"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C</a:t>
              </a:r>
            </a:p>
          </p:txBody>
        </p:sp>
        <p:sp>
          <p:nvSpPr>
            <p:cNvPr id="14"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D</a:t>
              </a:r>
            </a:p>
          </p:txBody>
        </p:sp>
        <p:sp>
          <p:nvSpPr>
            <p:cNvPr id="17"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E</a:t>
              </a:r>
            </a:p>
          </p:txBody>
        </p:sp>
      </p:grpSp>
      <p:grpSp>
        <p:nvGrpSpPr>
          <p:cNvPr id="3079" name="AxisLineGroup"/>
          <p:cNvGrpSpPr>
            <a:grpSpLocks/>
          </p:cNvGrpSpPr>
          <p:nvPr userDrawn="1"/>
        </p:nvGrpSpPr>
        <p:grpSpPr bwMode="auto">
          <a:xfrm>
            <a:off x="889000" y="1587500"/>
            <a:ext cx="8001000" cy="4127500"/>
            <a:chOff x="889000" y="1587500"/>
            <a:chExt cx="8001000" cy="4127500"/>
          </a:xfrm>
        </p:grpSpPr>
        <p:cxnSp>
          <p:nvCxnSpPr>
            <p:cNvPr id="18"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080" name="YLabelGroup"/>
          <p:cNvGrpSpPr>
            <a:grpSpLocks/>
          </p:cNvGrpSpPr>
          <p:nvPr userDrawn="1"/>
        </p:nvGrpSpPr>
        <p:grpSpPr bwMode="auto">
          <a:xfrm>
            <a:off x="254000" y="1841500"/>
            <a:ext cx="762000" cy="3937000"/>
            <a:chOff x="254000" y="1841500"/>
            <a:chExt cx="762000" cy="3937000"/>
          </a:xfrm>
        </p:grpSpPr>
        <p:sp>
          <p:nvSpPr>
            <p:cNvPr id="21"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0</a:t>
              </a:r>
            </a:p>
          </p:txBody>
        </p:sp>
        <p:sp>
          <p:nvSpPr>
            <p:cNvPr id="23"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1</a:t>
              </a:r>
            </a:p>
          </p:txBody>
        </p:sp>
        <p:sp>
          <p:nvSpPr>
            <p:cNvPr id="25"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2</a:t>
              </a:r>
            </a:p>
          </p:txBody>
        </p:sp>
        <p:sp>
          <p:nvSpPr>
            <p:cNvPr id="27"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txStyles>
    <p:titleStyle>
      <a:lvl1pPr algn="l" rtl="0" eaLnBrk="0" fontAlgn="base" hangingPunct="0">
        <a:spcBef>
          <a:spcPct val="0"/>
        </a:spcBef>
        <a:spcAft>
          <a:spcPct val="0"/>
        </a:spcAft>
        <a:defRPr kumimoji="1" sz="4400" b="1">
          <a:solidFill>
            <a:schemeClr val="tx1"/>
          </a:solidFill>
          <a:latin typeface="+mj-lt"/>
          <a:ea typeface="+mj-ea"/>
          <a:cs typeface="+mj-cs"/>
        </a:defRPr>
      </a:lvl1pPr>
      <a:lvl2pPr algn="l" rtl="0" eaLnBrk="0" fontAlgn="base" hangingPunct="0">
        <a:spcBef>
          <a:spcPct val="0"/>
        </a:spcBef>
        <a:spcAft>
          <a:spcPct val="0"/>
        </a:spcAft>
        <a:defRPr kumimoji="1" sz="4400" b="1">
          <a:solidFill>
            <a:schemeClr val="tx1"/>
          </a:solidFill>
          <a:latin typeface="Arial" charset="0"/>
        </a:defRPr>
      </a:lvl2pPr>
      <a:lvl3pPr algn="l" rtl="0" eaLnBrk="0" fontAlgn="base" hangingPunct="0">
        <a:spcBef>
          <a:spcPct val="0"/>
        </a:spcBef>
        <a:spcAft>
          <a:spcPct val="0"/>
        </a:spcAft>
        <a:defRPr kumimoji="1" sz="4400" b="1">
          <a:solidFill>
            <a:schemeClr val="tx1"/>
          </a:solidFill>
          <a:latin typeface="Arial" charset="0"/>
        </a:defRPr>
      </a:lvl3pPr>
      <a:lvl4pPr algn="l" rtl="0" eaLnBrk="0" fontAlgn="base" hangingPunct="0">
        <a:spcBef>
          <a:spcPct val="0"/>
        </a:spcBef>
        <a:spcAft>
          <a:spcPct val="0"/>
        </a:spcAft>
        <a:defRPr kumimoji="1" sz="4400" b="1">
          <a:solidFill>
            <a:schemeClr val="tx1"/>
          </a:solidFill>
          <a:latin typeface="Arial" charset="0"/>
        </a:defRPr>
      </a:lvl4pPr>
      <a:lvl5pPr algn="l" rtl="0" eaLnBrk="0" fontAlgn="base" hangingPunct="0">
        <a:spcBef>
          <a:spcPct val="0"/>
        </a:spcBef>
        <a:spcAft>
          <a:spcPct val="0"/>
        </a:spcAft>
        <a:defRPr kumimoji="1" sz="4400" b="1">
          <a:solidFill>
            <a:schemeClr val="tx1"/>
          </a:solidFill>
          <a:latin typeface="Arial" charset="0"/>
        </a:defRPr>
      </a:lvl5pPr>
      <a:lvl6pPr marL="457200" algn="l" rtl="0" fontAlgn="base">
        <a:spcBef>
          <a:spcPct val="0"/>
        </a:spcBef>
        <a:spcAft>
          <a:spcPct val="0"/>
        </a:spcAft>
        <a:defRPr kumimoji="1" sz="4400" b="1">
          <a:solidFill>
            <a:schemeClr val="tx1"/>
          </a:solidFill>
          <a:latin typeface="Arial" charset="0"/>
        </a:defRPr>
      </a:lvl6pPr>
      <a:lvl7pPr marL="914400" algn="l" rtl="0" fontAlgn="base">
        <a:spcBef>
          <a:spcPct val="0"/>
        </a:spcBef>
        <a:spcAft>
          <a:spcPct val="0"/>
        </a:spcAft>
        <a:defRPr kumimoji="1" sz="4400" b="1">
          <a:solidFill>
            <a:schemeClr val="tx1"/>
          </a:solidFill>
          <a:latin typeface="Arial" charset="0"/>
        </a:defRPr>
      </a:lvl7pPr>
      <a:lvl8pPr marL="1371600" algn="l" rtl="0" fontAlgn="base">
        <a:spcBef>
          <a:spcPct val="0"/>
        </a:spcBef>
        <a:spcAft>
          <a:spcPct val="0"/>
        </a:spcAft>
        <a:defRPr kumimoji="1" sz="4400" b="1">
          <a:solidFill>
            <a:schemeClr val="tx1"/>
          </a:solidFill>
          <a:latin typeface="Arial" charset="0"/>
        </a:defRPr>
      </a:lvl8pPr>
      <a:lvl9pPr marL="1828800" algn="l" rtl="0" fontAlgn="base">
        <a:spcBef>
          <a:spcPct val="0"/>
        </a:spcBef>
        <a:spcAft>
          <a:spcPct val="0"/>
        </a:spcAft>
        <a:defRPr kumimoji="1" sz="4400" b="1">
          <a:solidFill>
            <a:schemeClr val="tx1"/>
          </a:solidFill>
          <a:latin typeface="Arial" charset="0"/>
        </a:defRPr>
      </a:lvl9pPr>
    </p:titleStyle>
    <p:bodyStyle>
      <a:lvl1pPr marL="342900" indent="-342900" algn="l" rtl="0" eaLnBrk="0" fontAlgn="base" hangingPunct="0">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fontAlgn="base">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eaLnBrk="1" hangingPunct="1"/>
            <a:r>
              <a:rPr lang="en-US" smtClean="0"/>
              <a:t>A Tour of the Cell</a:t>
            </a:r>
          </a:p>
        </p:txBody>
      </p:sp>
      <p:sp>
        <p:nvSpPr>
          <p:cNvPr id="45059"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US" smtClean="0"/>
              <a:t>Prokaryotic Cell (Bacteria)</a:t>
            </a:r>
          </a:p>
        </p:txBody>
      </p:sp>
      <p:pic>
        <p:nvPicPr>
          <p:cNvPr id="51203" name="Picture 3" descr="procaryot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1219200"/>
            <a:ext cx="5118100" cy="56388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animal_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154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3"/>
          <p:cNvSpPr>
            <a:spLocks noGrp="1" noChangeArrowheads="1"/>
          </p:cNvSpPr>
          <p:nvPr>
            <p:ph type="title"/>
          </p:nvPr>
        </p:nvSpPr>
        <p:spPr>
          <a:xfrm>
            <a:off x="228600" y="0"/>
            <a:ext cx="8686800" cy="1219200"/>
          </a:xfrm>
        </p:spPr>
        <p:txBody>
          <a:bodyPr/>
          <a:lstStyle/>
          <a:p>
            <a:pPr eaLnBrk="1" hangingPunct="1"/>
            <a:r>
              <a:rPr lang="en-US" sz="4000" smtClean="0"/>
              <a:t>A General </a:t>
            </a:r>
            <a:br>
              <a:rPr lang="en-US" sz="4000" smtClean="0"/>
            </a:br>
            <a:r>
              <a:rPr lang="en-US" sz="4000" smtClean="0"/>
              <a:t>Animal Cell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lant_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a:spLocks noGrp="1" noChangeArrowheads="1"/>
          </p:cNvSpPr>
          <p:nvPr>
            <p:ph type="title"/>
          </p:nvPr>
        </p:nvSpPr>
        <p:spPr>
          <a:xfrm>
            <a:off x="228600" y="152400"/>
            <a:ext cx="8534400" cy="762000"/>
          </a:xfrm>
          <a:noFill/>
        </p:spPr>
        <p:txBody>
          <a:bodyPr/>
          <a:lstStyle/>
          <a:p>
            <a:pPr eaLnBrk="1" hangingPunct="1">
              <a:spcBef>
                <a:spcPct val="50000"/>
              </a:spcBef>
            </a:pPr>
            <a:r>
              <a:rPr kumimoji="0" lang="en-US" sz="4000" smtClean="0">
                <a:cs typeface="Arial" charset="0"/>
              </a:rPr>
              <a:t>A General </a:t>
            </a:r>
            <a:br>
              <a:rPr kumimoji="0" lang="en-US" sz="4000" smtClean="0">
                <a:cs typeface="Arial" charset="0"/>
              </a:rPr>
            </a:br>
            <a:r>
              <a:rPr kumimoji="0" lang="en-US" sz="4000" smtClean="0">
                <a:cs typeface="Arial" charset="0"/>
              </a:rPr>
              <a:t>Plant Cell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r>
              <a:rPr lang="en-US" smtClean="0"/>
              <a:t>Organelles</a:t>
            </a:r>
          </a:p>
        </p:txBody>
      </p:sp>
      <p:sp>
        <p:nvSpPr>
          <p:cNvPr id="56323" name="Rectangle 3"/>
          <p:cNvSpPr>
            <a:spLocks noGrp="1" noChangeArrowheads="1"/>
          </p:cNvSpPr>
          <p:nvPr>
            <p:ph type="body" sz="half" idx="1"/>
          </p:nvPr>
        </p:nvSpPr>
        <p:spPr>
          <a:xfrm>
            <a:off x="228600" y="1676400"/>
            <a:ext cx="2362200" cy="5181600"/>
          </a:xfrm>
        </p:spPr>
        <p:txBody>
          <a:bodyPr/>
          <a:lstStyle/>
          <a:p>
            <a:pPr eaLnBrk="1" hangingPunct="1"/>
            <a:r>
              <a:rPr lang="en-US" sz="2800" smtClean="0"/>
              <a:t>Are specialized structures found inside a cell</a:t>
            </a:r>
          </a:p>
        </p:txBody>
      </p:sp>
      <p:pic>
        <p:nvPicPr>
          <p:cNvPr id="56324" name="Picture 4" descr="animal_cel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14600" y="1676400"/>
            <a:ext cx="6629400" cy="51816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descr="fluid_mosaic_mode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0"/>
            <a:ext cx="9144000" cy="5186363"/>
          </a:xfrm>
          <a:noFill/>
        </p:spPr>
      </p:pic>
      <p:sp>
        <p:nvSpPr>
          <p:cNvPr id="61444" name="Rectangle 4"/>
          <p:cNvSpPr>
            <a:spLocks noGrp="1" noChangeArrowheads="1"/>
          </p:cNvSpPr>
          <p:nvPr>
            <p:ph type="body" sz="half" idx="2"/>
          </p:nvPr>
        </p:nvSpPr>
        <p:spPr/>
        <p:txBody>
          <a:bodyPr/>
          <a:lstStyle/>
          <a:p>
            <a:pPr eaLnBrk="1" hangingPunct="1"/>
            <a:endParaRPr lang="en-US" sz="2800" smtClean="0"/>
          </a:p>
          <a:p>
            <a:pPr eaLnBrk="1" hangingPunct="1"/>
            <a:endParaRPr lang="en-US" sz="2800" smtClean="0"/>
          </a:p>
          <a:p>
            <a:pPr eaLnBrk="1" hangingPunct="1"/>
            <a:r>
              <a:rPr lang="en-US" sz="2800" smtClean="0"/>
              <a:t>Cell Membrane</a:t>
            </a:r>
          </a:p>
          <a:p>
            <a:pPr lvl="1" eaLnBrk="1" hangingPunct="1"/>
            <a:r>
              <a:rPr lang="en-US" sz="2400" smtClean="0"/>
              <a:t>Controls the passage of materials into and out of cell</a:t>
            </a:r>
          </a:p>
          <a:p>
            <a:pPr lvl="1" eaLnBrk="1" hangingPunct="1"/>
            <a:r>
              <a:rPr lang="en-US" sz="2400" smtClean="0"/>
              <a:t>Made of 2 layers of lipids with protein mixed 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Cytoplasm</a:t>
            </a:r>
          </a:p>
        </p:txBody>
      </p:sp>
      <p:pic>
        <p:nvPicPr>
          <p:cNvPr id="58371" name="Picture 3" descr="plant_cel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00200"/>
            <a:ext cx="6781800" cy="5257800"/>
          </a:xfrm>
          <a:noFill/>
        </p:spPr>
      </p:pic>
      <p:sp>
        <p:nvSpPr>
          <p:cNvPr id="58372" name="Rectangle 4"/>
          <p:cNvSpPr>
            <a:spLocks noGrp="1" noChangeArrowheads="1"/>
          </p:cNvSpPr>
          <p:nvPr>
            <p:ph type="body" sz="half" idx="2"/>
          </p:nvPr>
        </p:nvSpPr>
        <p:spPr>
          <a:xfrm>
            <a:off x="6934200" y="1295400"/>
            <a:ext cx="2209800" cy="5181600"/>
          </a:xfrm>
        </p:spPr>
        <p:txBody>
          <a:bodyPr/>
          <a:lstStyle/>
          <a:p>
            <a:pPr eaLnBrk="1" hangingPunct="1"/>
            <a:endParaRPr lang="en-US" sz="2800" smtClean="0"/>
          </a:p>
          <a:p>
            <a:pPr eaLnBrk="1" hangingPunct="1"/>
            <a:r>
              <a:rPr lang="en-US" sz="2800" smtClean="0"/>
              <a:t>Fluid portion that contains all of the organelles</a:t>
            </a:r>
          </a:p>
          <a:p>
            <a:pPr lvl="1" eaLnBrk="1" hangingPunct="1">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eaLnBrk="1" hangingPunct="1"/>
            <a:r>
              <a:rPr lang="en-US" dirty="0" smtClean="0"/>
              <a:t>Nucleus</a:t>
            </a:r>
          </a:p>
        </p:txBody>
      </p:sp>
      <p:sp>
        <p:nvSpPr>
          <p:cNvPr id="64515" name="Rectangle 3"/>
          <p:cNvSpPr>
            <a:spLocks noGrp="1" noChangeArrowheads="1"/>
          </p:cNvSpPr>
          <p:nvPr>
            <p:ph type="body" sz="half" idx="1"/>
          </p:nvPr>
        </p:nvSpPr>
        <p:spPr/>
        <p:txBody>
          <a:bodyPr/>
          <a:lstStyle/>
          <a:p>
            <a:pPr eaLnBrk="1" hangingPunct="1">
              <a:lnSpc>
                <a:spcPct val="90000"/>
              </a:lnSpc>
            </a:pPr>
            <a:r>
              <a:rPr lang="en-US" sz="2800" dirty="0" smtClean="0"/>
              <a:t>Contains the DNA</a:t>
            </a:r>
          </a:p>
          <a:p>
            <a:pPr eaLnBrk="1" hangingPunct="1">
              <a:lnSpc>
                <a:spcPct val="90000"/>
              </a:lnSpc>
              <a:buFont typeface="Wingdings" pitchFamily="2" charset="2"/>
              <a:buNone/>
            </a:pPr>
            <a:endParaRPr lang="en-US" sz="2800" dirty="0" smtClean="0"/>
          </a:p>
          <a:p>
            <a:pPr eaLnBrk="1" hangingPunct="1">
              <a:lnSpc>
                <a:spcPct val="90000"/>
              </a:lnSpc>
            </a:pPr>
            <a:r>
              <a:rPr lang="en-US" sz="2800" dirty="0" smtClean="0"/>
              <a:t>Largest organelle in the cell </a:t>
            </a:r>
          </a:p>
          <a:p>
            <a:pPr eaLnBrk="1" hangingPunct="1">
              <a:lnSpc>
                <a:spcPct val="90000"/>
              </a:lnSpc>
              <a:buFont typeface="Wingdings" pitchFamily="2" charset="2"/>
              <a:buNone/>
            </a:pPr>
            <a:endParaRPr lang="en-US" sz="2800" dirty="0" smtClean="0"/>
          </a:p>
          <a:p>
            <a:pPr eaLnBrk="1" hangingPunct="1">
              <a:lnSpc>
                <a:spcPct val="90000"/>
              </a:lnSpc>
            </a:pPr>
            <a:r>
              <a:rPr lang="en-US" sz="2800" dirty="0" smtClean="0"/>
              <a:t>Surrounded by a double membrane (nuclear membrane)</a:t>
            </a:r>
          </a:p>
          <a:p>
            <a:pPr eaLnBrk="1" hangingPunct="1">
              <a:lnSpc>
                <a:spcPct val="90000"/>
              </a:lnSpc>
              <a:buFont typeface="Wingdings" pitchFamily="2" charset="2"/>
              <a:buNone/>
            </a:pPr>
            <a:endParaRPr lang="en-US" sz="2800" dirty="0" smtClean="0"/>
          </a:p>
          <a:p>
            <a:pPr eaLnBrk="1" hangingPunct="1">
              <a:lnSpc>
                <a:spcPct val="90000"/>
              </a:lnSpc>
            </a:pPr>
            <a:r>
              <a:rPr lang="en-US" sz="2800" dirty="0" smtClean="0"/>
              <a:t>Control center of the cell</a:t>
            </a:r>
          </a:p>
          <a:p>
            <a:pPr eaLnBrk="1" hangingPunct="1">
              <a:lnSpc>
                <a:spcPct val="90000"/>
              </a:lnSpc>
              <a:buFont typeface="Wingdings" pitchFamily="2" charset="2"/>
              <a:buNone/>
            </a:pPr>
            <a:endParaRPr lang="en-US" sz="2800" dirty="0" smtClean="0"/>
          </a:p>
        </p:txBody>
      </p:sp>
      <p:pic>
        <p:nvPicPr>
          <p:cNvPr id="59396" name="Picture 4" descr="Nucleu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676400"/>
            <a:ext cx="4267200" cy="4865687"/>
          </a:xfrm>
          <a:noFill/>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smtClean="0"/>
              <a:t>Ribosomes</a:t>
            </a:r>
          </a:p>
        </p:txBody>
      </p:sp>
      <p:sp>
        <p:nvSpPr>
          <p:cNvPr id="65539" name="Rectangle 3"/>
          <p:cNvSpPr>
            <a:spLocks noGrp="1" noChangeArrowheads="1"/>
          </p:cNvSpPr>
          <p:nvPr>
            <p:ph type="body" sz="half" idx="2"/>
          </p:nvPr>
        </p:nvSpPr>
        <p:spPr>
          <a:xfrm>
            <a:off x="5867400" y="1752600"/>
            <a:ext cx="3200400" cy="4800600"/>
          </a:xfrm>
        </p:spPr>
        <p:txBody>
          <a:bodyPr/>
          <a:lstStyle/>
          <a:p>
            <a:pPr eaLnBrk="1" hangingPunct="1"/>
            <a:r>
              <a:rPr lang="en-US" sz="2400" dirty="0" smtClean="0"/>
              <a:t>Where proteins are made</a:t>
            </a:r>
          </a:p>
          <a:p>
            <a:pPr eaLnBrk="1" hangingPunct="1"/>
            <a:r>
              <a:rPr lang="en-US" sz="2400" dirty="0" smtClean="0"/>
              <a:t>Free in cytoplasm or attached to the ER</a:t>
            </a:r>
          </a:p>
          <a:p>
            <a:pPr eaLnBrk="1" hangingPunct="1"/>
            <a:r>
              <a:rPr lang="en-US" sz="2400" dirty="0" smtClean="0"/>
              <a:t>They act like protein factories</a:t>
            </a:r>
          </a:p>
          <a:p>
            <a:pPr eaLnBrk="1" hangingPunct="1"/>
            <a:r>
              <a:rPr lang="en-US" sz="2400" dirty="0" smtClean="0"/>
              <a:t>They are not membrane-bound</a:t>
            </a:r>
          </a:p>
          <a:p>
            <a:pPr marL="0" indent="0" eaLnBrk="1" hangingPunct="1">
              <a:buNone/>
            </a:pPr>
            <a:endParaRPr lang="en-US" sz="2400" dirty="0" smtClean="0"/>
          </a:p>
          <a:p>
            <a:pPr eaLnBrk="1" hangingPunct="1"/>
            <a:endParaRPr lang="en-US" sz="2400" dirty="0" smtClean="0"/>
          </a:p>
          <a:p>
            <a:pPr eaLnBrk="1" hangingPunct="1">
              <a:buFont typeface="Wingdings" pitchFamily="2" charset="2"/>
              <a:buNone/>
            </a:pPr>
            <a:endParaRPr lang="en-US" sz="2800" dirty="0" smtClean="0"/>
          </a:p>
          <a:p>
            <a:pPr lvl="1" eaLnBrk="1" hangingPunct="1">
              <a:buFont typeface="Wingdings" pitchFamily="2" charset="2"/>
              <a:buNone/>
            </a:pPr>
            <a:endParaRPr lang="en-US" sz="2400" dirty="0" smtClean="0"/>
          </a:p>
        </p:txBody>
      </p:sp>
      <p:pic>
        <p:nvPicPr>
          <p:cNvPr id="60420" name="Picture 4" descr="rough 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676400"/>
            <a:ext cx="5638800" cy="48768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Endoplasmic Reticulum (ER)</a:t>
            </a:r>
          </a:p>
        </p:txBody>
      </p:sp>
      <p:sp>
        <p:nvSpPr>
          <p:cNvPr id="66563" name="Rectangle 3"/>
          <p:cNvSpPr>
            <a:spLocks noGrp="1" noChangeArrowheads="1"/>
          </p:cNvSpPr>
          <p:nvPr>
            <p:ph type="body" sz="half" idx="1"/>
          </p:nvPr>
        </p:nvSpPr>
        <p:spPr>
          <a:xfrm>
            <a:off x="228600" y="2895600"/>
            <a:ext cx="3733800" cy="3657600"/>
          </a:xfrm>
        </p:spPr>
        <p:txBody>
          <a:bodyPr/>
          <a:lstStyle/>
          <a:p>
            <a:pPr algn="ctr" eaLnBrk="1" hangingPunct="1">
              <a:lnSpc>
                <a:spcPct val="90000"/>
              </a:lnSpc>
              <a:buFont typeface="Wingdings" pitchFamily="2" charset="2"/>
              <a:buNone/>
            </a:pPr>
            <a:r>
              <a:rPr lang="en-US" b="1" u="sng" smtClean="0"/>
              <a:t>Rough ER</a:t>
            </a:r>
            <a:r>
              <a:rPr lang="en-US" smtClean="0"/>
              <a:t> </a:t>
            </a:r>
          </a:p>
          <a:p>
            <a:pPr lvl="1" eaLnBrk="1" hangingPunct="1">
              <a:lnSpc>
                <a:spcPct val="90000"/>
              </a:lnSpc>
            </a:pPr>
            <a:r>
              <a:rPr lang="en-US" sz="2800" smtClean="0"/>
              <a:t>Makes ribosomes</a:t>
            </a:r>
          </a:p>
          <a:p>
            <a:pPr lvl="1" eaLnBrk="1" hangingPunct="1">
              <a:lnSpc>
                <a:spcPct val="90000"/>
              </a:lnSpc>
            </a:pPr>
            <a:r>
              <a:rPr lang="en-US" sz="2800" smtClean="0"/>
              <a:t>Has ribosomes attached to it</a:t>
            </a:r>
          </a:p>
          <a:p>
            <a:pPr lvl="1" eaLnBrk="1" hangingPunct="1">
              <a:lnSpc>
                <a:spcPct val="90000"/>
              </a:lnSpc>
            </a:pPr>
            <a:r>
              <a:rPr lang="en-US" sz="2800" smtClean="0"/>
              <a:t>Produces new proteins including membrane proteins</a:t>
            </a:r>
          </a:p>
        </p:txBody>
      </p:sp>
      <p:sp>
        <p:nvSpPr>
          <p:cNvPr id="66564" name="Rectangle 4"/>
          <p:cNvSpPr>
            <a:spLocks noGrp="1" noChangeArrowheads="1"/>
          </p:cNvSpPr>
          <p:nvPr>
            <p:ph type="body" sz="half" idx="2"/>
          </p:nvPr>
        </p:nvSpPr>
        <p:spPr>
          <a:xfrm>
            <a:off x="4419600" y="3048000"/>
            <a:ext cx="4572000" cy="3352800"/>
          </a:xfrm>
        </p:spPr>
        <p:txBody>
          <a:bodyPr/>
          <a:lstStyle/>
          <a:p>
            <a:pPr lvl="1" algn="ctr" eaLnBrk="1" hangingPunct="1">
              <a:lnSpc>
                <a:spcPct val="90000"/>
              </a:lnSpc>
              <a:buFont typeface="Wingdings" pitchFamily="2" charset="2"/>
              <a:buNone/>
            </a:pPr>
            <a:r>
              <a:rPr lang="en-US" sz="2800" b="1" u="sng" smtClean="0"/>
              <a:t>Smooth ER</a:t>
            </a:r>
          </a:p>
          <a:p>
            <a:pPr lvl="1" eaLnBrk="1" hangingPunct="1">
              <a:lnSpc>
                <a:spcPct val="90000"/>
              </a:lnSpc>
            </a:pPr>
            <a:r>
              <a:rPr lang="en-US" smtClean="0"/>
              <a:t>Doesn’t have ribosomes attached to it</a:t>
            </a:r>
          </a:p>
          <a:p>
            <a:pPr lvl="1" eaLnBrk="1" hangingPunct="1">
              <a:lnSpc>
                <a:spcPct val="90000"/>
              </a:lnSpc>
            </a:pPr>
            <a:r>
              <a:rPr lang="en-US" smtClean="0"/>
              <a:t>Modifies or detoxifies lipids</a:t>
            </a:r>
          </a:p>
          <a:p>
            <a:pPr lvl="1" eaLnBrk="1" hangingPunct="1">
              <a:lnSpc>
                <a:spcPct val="90000"/>
              </a:lnSpc>
            </a:pPr>
            <a:r>
              <a:rPr lang="en-US" smtClean="0"/>
              <a:t>Detoxifies poisons in the liver</a:t>
            </a:r>
          </a:p>
        </p:txBody>
      </p:sp>
      <p:sp>
        <p:nvSpPr>
          <p:cNvPr id="66565" name="Text Box 5"/>
          <p:cNvSpPr txBox="1">
            <a:spLocks noChangeArrowheads="1"/>
          </p:cNvSpPr>
          <p:nvPr/>
        </p:nvSpPr>
        <p:spPr bwMode="auto">
          <a:xfrm>
            <a:off x="685800" y="1676400"/>
            <a:ext cx="78486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20000"/>
              </a:spcBef>
              <a:buClr>
                <a:srgbClr val="3A5047"/>
              </a:buClr>
              <a:buSzPct val="75000"/>
              <a:buFont typeface="Wingdings" pitchFamily="2" charset="2"/>
              <a:buChar char="n"/>
            </a:pPr>
            <a:r>
              <a:rPr kumimoji="1" lang="en-US" sz="2400"/>
              <a:t>System of folded sacs and interconnected channels </a:t>
            </a:r>
          </a:p>
          <a:p>
            <a:pPr>
              <a:lnSpc>
                <a:spcPct val="90000"/>
              </a:lnSpc>
              <a:spcBef>
                <a:spcPct val="20000"/>
              </a:spcBef>
              <a:buClr>
                <a:srgbClr val="3A5047"/>
              </a:buClr>
              <a:buSzPct val="75000"/>
              <a:buFont typeface="Wingdings" pitchFamily="2" charset="2"/>
              <a:buChar char="n"/>
            </a:pPr>
            <a:r>
              <a:rPr kumimoji="1" lang="en-US" sz="2400"/>
              <a:t>It is like a Highway system that transports materials  (proteins) within the cell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2466" name="Picture 2" descr="Endoplasmic reticulum"/>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66800" y="6350"/>
            <a:ext cx="6851650" cy="685165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How cells were first discovered</a:t>
            </a:r>
          </a:p>
        </p:txBody>
      </p:sp>
      <p:sp>
        <p:nvSpPr>
          <p:cNvPr id="47107" name="Rectangle 3"/>
          <p:cNvSpPr>
            <a:spLocks noGrp="1" noChangeArrowheads="1"/>
          </p:cNvSpPr>
          <p:nvPr>
            <p:ph type="body" idx="1"/>
          </p:nvPr>
        </p:nvSpPr>
        <p:spPr/>
        <p:txBody>
          <a:bodyPr/>
          <a:lstStyle/>
          <a:p>
            <a:pPr eaLnBrk="1" hangingPunct="1"/>
            <a:r>
              <a:rPr lang="en-US" smtClean="0"/>
              <a:t>Cells were first observed using microscopes</a:t>
            </a:r>
          </a:p>
          <a:p>
            <a:pPr eaLnBrk="1" hangingPunct="1"/>
            <a:r>
              <a:rPr lang="en-US" smtClean="0"/>
              <a:t>Today there are many ways to view cells and the structures inside them</a:t>
            </a:r>
          </a:p>
          <a:p>
            <a:pPr eaLnBrk="1" hangingPunct="1"/>
            <a:r>
              <a:rPr lang="en-US" smtClean="0"/>
              <a:t>Types of Microscopes</a:t>
            </a:r>
          </a:p>
          <a:p>
            <a:pPr lvl="2" eaLnBrk="1" hangingPunct="1"/>
            <a:r>
              <a:rPr lang="en-US" smtClean="0"/>
              <a:t>Light Microscope</a:t>
            </a:r>
          </a:p>
          <a:p>
            <a:pPr lvl="2" eaLnBrk="1" hangingPunct="1"/>
            <a:r>
              <a:rPr lang="en-US" smtClean="0"/>
              <a:t>Phase Contrast Microscopes</a:t>
            </a:r>
          </a:p>
          <a:p>
            <a:pPr lvl="2" eaLnBrk="1" hangingPunct="1"/>
            <a:r>
              <a:rPr lang="en-US" smtClean="0"/>
              <a:t>Electron Microscopes</a:t>
            </a:r>
          </a:p>
          <a:p>
            <a:pPr lvl="3" eaLnBrk="1" hangingPunct="1"/>
            <a:r>
              <a:rPr lang="en-US" smtClean="0"/>
              <a:t>Transmission electron Microscopes (TEM)</a:t>
            </a:r>
          </a:p>
          <a:p>
            <a:pPr lvl="3" eaLnBrk="1" hangingPunct="1"/>
            <a:r>
              <a:rPr lang="en-US" smtClean="0"/>
              <a:t>Scanning Electron Microscopes (SEM)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mitochondri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7100888"/>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eaLnBrk="1" hangingPunct="1"/>
            <a:r>
              <a:rPr lang="en-US" smtClean="0"/>
              <a:t>Mitochondria</a:t>
            </a:r>
          </a:p>
        </p:txBody>
      </p:sp>
      <p:sp>
        <p:nvSpPr>
          <p:cNvPr id="70659" name="Rectangle 3"/>
          <p:cNvSpPr>
            <a:spLocks noGrp="1" noChangeArrowheads="1"/>
          </p:cNvSpPr>
          <p:nvPr>
            <p:ph type="body" idx="1"/>
          </p:nvPr>
        </p:nvSpPr>
        <p:spPr/>
        <p:txBody>
          <a:bodyPr/>
          <a:lstStyle/>
          <a:p>
            <a:pPr eaLnBrk="1" hangingPunct="1"/>
            <a:r>
              <a:rPr lang="en-US" smtClean="0"/>
              <a:t>It is the site of Cellular Respiration</a:t>
            </a:r>
          </a:p>
          <a:p>
            <a:pPr eaLnBrk="1" hangingPunct="1"/>
            <a:r>
              <a:rPr lang="en-US" smtClean="0"/>
              <a:t>Provides energy to the cell</a:t>
            </a:r>
          </a:p>
          <a:p>
            <a:pPr eaLnBrk="1" hangingPunct="1"/>
            <a:r>
              <a:rPr lang="en-US" smtClean="0"/>
              <a:t>Works like the “powerhouse” of the cell</a:t>
            </a:r>
          </a:p>
          <a:p>
            <a:pPr eaLnBrk="1" hangingPunct="1"/>
            <a:r>
              <a:rPr lang="en-US" smtClean="0"/>
              <a:t>Have an outer membrane and an inner membrane that is folded into cristae</a:t>
            </a:r>
          </a:p>
          <a:p>
            <a:pPr lvl="2" eaLnBrk="1" hangingPunct="1"/>
            <a:r>
              <a:rPr lang="en-US" smtClean="0"/>
              <a:t>The cristae is where some reactions of respiration occur</a:t>
            </a:r>
          </a:p>
          <a:p>
            <a:pPr eaLnBrk="1" hangingPunct="1">
              <a:buFont typeface="Wingdings" pitchFamily="2" charset="2"/>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hangingPunct="1"/>
            <a:r>
              <a:rPr lang="en-US" smtClean="0"/>
              <a:t>Golgi Apparatus</a:t>
            </a:r>
          </a:p>
        </p:txBody>
      </p:sp>
      <p:sp>
        <p:nvSpPr>
          <p:cNvPr id="71683" name="Rectangle 3"/>
          <p:cNvSpPr>
            <a:spLocks noGrp="1" noChangeArrowheads="1"/>
          </p:cNvSpPr>
          <p:nvPr>
            <p:ph type="body" sz="half" idx="1"/>
          </p:nvPr>
        </p:nvSpPr>
        <p:spPr>
          <a:xfrm>
            <a:off x="228600" y="1676400"/>
            <a:ext cx="2819400" cy="5029200"/>
          </a:xfrm>
        </p:spPr>
        <p:txBody>
          <a:bodyPr/>
          <a:lstStyle/>
          <a:p>
            <a:pPr eaLnBrk="1" hangingPunct="1"/>
            <a:r>
              <a:rPr lang="en-US" sz="2800" smtClean="0"/>
              <a:t>Also known as the Golgi Apparatus, or Golgi Bodies</a:t>
            </a:r>
          </a:p>
          <a:p>
            <a:pPr eaLnBrk="1" hangingPunct="1"/>
            <a:r>
              <a:rPr lang="en-US" sz="2800" smtClean="0"/>
              <a:t>Stack of flattened sacs</a:t>
            </a:r>
          </a:p>
          <a:p>
            <a:pPr eaLnBrk="1" hangingPunct="1"/>
            <a:r>
              <a:rPr lang="en-US" sz="2800" smtClean="0"/>
              <a:t>Helps package cell products for export out of cell</a:t>
            </a:r>
          </a:p>
          <a:p>
            <a:pPr eaLnBrk="1" hangingPunct="1"/>
            <a:endParaRPr lang="en-US" sz="2800" smtClean="0"/>
          </a:p>
        </p:txBody>
      </p:sp>
      <p:pic>
        <p:nvPicPr>
          <p:cNvPr id="65540" name="Picture 4" descr="animal_cel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971800" y="1676400"/>
            <a:ext cx="6172200" cy="51816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914400" y="914400"/>
            <a:ext cx="8686800" cy="2438400"/>
          </a:xfrm>
        </p:spPr>
        <p:txBody>
          <a:bodyPr/>
          <a:lstStyle/>
          <a:p>
            <a:pPr eaLnBrk="1" hangingPunct="1"/>
            <a:r>
              <a:rPr lang="en-US" sz="2800" b="1" smtClean="0"/>
              <a:t>Proteins leaving the cell move to the Golgi apparatus for modification, packaged in vesicles, and transported to the plasma membrane for secretion.</a:t>
            </a:r>
          </a:p>
        </p:txBody>
      </p:sp>
      <p:pic>
        <p:nvPicPr>
          <p:cNvPr id="66564" name="Picture 4" descr="Golgi Apparatu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2743200"/>
            <a:ext cx="8458200" cy="3787775"/>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eaLnBrk="1" hangingPunct="1"/>
            <a:r>
              <a:rPr lang="en-US" smtClean="0"/>
              <a:t>Lysosomes</a:t>
            </a:r>
          </a:p>
        </p:txBody>
      </p:sp>
      <p:sp>
        <p:nvSpPr>
          <p:cNvPr id="73731" name="Rectangle 3"/>
          <p:cNvSpPr>
            <a:spLocks noGrp="1" noChangeArrowheads="1"/>
          </p:cNvSpPr>
          <p:nvPr>
            <p:ph type="body" sz="half" idx="1"/>
          </p:nvPr>
        </p:nvSpPr>
        <p:spPr>
          <a:xfrm>
            <a:off x="228600" y="1600200"/>
            <a:ext cx="4267200" cy="5029200"/>
          </a:xfrm>
        </p:spPr>
        <p:txBody>
          <a:bodyPr/>
          <a:lstStyle/>
          <a:p>
            <a:pPr eaLnBrk="1" hangingPunct="1"/>
            <a:r>
              <a:rPr lang="en-US" sz="2800" smtClean="0"/>
              <a:t>Contain digestive enzymes that digest large molecules for recycling</a:t>
            </a:r>
          </a:p>
          <a:p>
            <a:pPr eaLnBrk="1" hangingPunct="1">
              <a:buFont typeface="Wingdings" pitchFamily="2" charset="2"/>
              <a:buNone/>
            </a:pPr>
            <a:endParaRPr lang="en-US" sz="2800" smtClean="0"/>
          </a:p>
          <a:p>
            <a:pPr eaLnBrk="1" hangingPunct="1"/>
            <a:r>
              <a:rPr lang="en-US" sz="2800" smtClean="0"/>
              <a:t>Serve as a “garbage disposal” of the cell </a:t>
            </a:r>
          </a:p>
        </p:txBody>
      </p:sp>
      <p:pic>
        <p:nvPicPr>
          <p:cNvPr id="67588" name="Picture 4" descr="lysosom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19600" y="1676400"/>
            <a:ext cx="4724400" cy="51816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304800"/>
            <a:ext cx="8686800" cy="1219200"/>
          </a:xfrm>
        </p:spPr>
        <p:txBody>
          <a:bodyPr/>
          <a:lstStyle/>
          <a:p>
            <a:pPr algn="ctr" eaLnBrk="1" hangingPunct="1"/>
            <a:r>
              <a:rPr lang="en-US" smtClean="0"/>
              <a:t>Centrioles	</a:t>
            </a:r>
          </a:p>
        </p:txBody>
      </p:sp>
      <p:sp>
        <p:nvSpPr>
          <p:cNvPr id="75779" name="Rectangle 3"/>
          <p:cNvSpPr>
            <a:spLocks noGrp="1" noChangeArrowheads="1"/>
          </p:cNvSpPr>
          <p:nvPr>
            <p:ph type="body" sz="half" idx="1"/>
          </p:nvPr>
        </p:nvSpPr>
        <p:spPr>
          <a:xfrm>
            <a:off x="0" y="2514600"/>
            <a:ext cx="2743200" cy="4343400"/>
          </a:xfrm>
        </p:spPr>
        <p:txBody>
          <a:bodyPr/>
          <a:lstStyle/>
          <a:p>
            <a:pPr eaLnBrk="1" hangingPunct="1"/>
            <a:r>
              <a:rPr lang="en-US" b="1" smtClean="0"/>
              <a:t>Important for the cell division</a:t>
            </a:r>
          </a:p>
          <a:p>
            <a:pPr eaLnBrk="1" hangingPunct="1"/>
            <a:r>
              <a:rPr lang="en-US" b="1" smtClean="0"/>
              <a:t>Found only in animal cells</a:t>
            </a:r>
          </a:p>
          <a:p>
            <a:pPr eaLnBrk="1" hangingPunct="1"/>
            <a:endParaRPr lang="en-US" sz="2800" smtClean="0"/>
          </a:p>
        </p:txBody>
      </p:sp>
      <p:pic>
        <p:nvPicPr>
          <p:cNvPr id="68612" name="Picture 4" descr="centriol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819400" y="1660525"/>
            <a:ext cx="6324600" cy="5197475"/>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eaLnBrk="1" hangingPunct="1"/>
            <a:r>
              <a:rPr lang="en-US" sz="4000" smtClean="0"/>
              <a:t>Cytoskeleton</a:t>
            </a:r>
            <a:br>
              <a:rPr lang="en-US" sz="4000" smtClean="0"/>
            </a:br>
            <a:endParaRPr lang="en-US" sz="4000" smtClean="0"/>
          </a:p>
        </p:txBody>
      </p:sp>
      <p:sp>
        <p:nvSpPr>
          <p:cNvPr id="77827" name="Rectangle 3"/>
          <p:cNvSpPr>
            <a:spLocks noGrp="1" noChangeArrowheads="1"/>
          </p:cNvSpPr>
          <p:nvPr>
            <p:ph type="body" sz="half" idx="1"/>
          </p:nvPr>
        </p:nvSpPr>
        <p:spPr>
          <a:xfrm>
            <a:off x="0" y="1600200"/>
            <a:ext cx="3200400" cy="4191000"/>
          </a:xfrm>
        </p:spPr>
        <p:txBody>
          <a:bodyPr/>
          <a:lstStyle/>
          <a:p>
            <a:pPr eaLnBrk="1" hangingPunct="1">
              <a:lnSpc>
                <a:spcPct val="90000"/>
              </a:lnSpc>
            </a:pPr>
            <a:r>
              <a:rPr lang="en-US" sz="2800" smtClean="0"/>
              <a:t>They shape the cell</a:t>
            </a:r>
          </a:p>
          <a:p>
            <a:pPr eaLnBrk="1" hangingPunct="1">
              <a:lnSpc>
                <a:spcPct val="90000"/>
              </a:lnSpc>
            </a:pPr>
            <a:r>
              <a:rPr lang="en-US" sz="2800" smtClean="0"/>
              <a:t>Form the Cell’s Skeleton</a:t>
            </a:r>
          </a:p>
          <a:p>
            <a:pPr eaLnBrk="1" hangingPunct="1">
              <a:lnSpc>
                <a:spcPct val="90000"/>
              </a:lnSpc>
            </a:pPr>
            <a:r>
              <a:rPr lang="en-US" sz="2800" smtClean="0"/>
              <a:t>Made out of proteins</a:t>
            </a:r>
          </a:p>
          <a:p>
            <a:pPr eaLnBrk="1" hangingPunct="1">
              <a:lnSpc>
                <a:spcPct val="90000"/>
              </a:lnSpc>
            </a:pPr>
            <a:r>
              <a:rPr lang="en-US" sz="2800" smtClean="0"/>
              <a:t>Guide movement of organelles</a:t>
            </a:r>
          </a:p>
          <a:p>
            <a:pPr eaLnBrk="1" hangingPunct="1">
              <a:lnSpc>
                <a:spcPct val="90000"/>
              </a:lnSpc>
            </a:pPr>
            <a:endParaRPr lang="en-US" sz="2800" smtClean="0"/>
          </a:p>
        </p:txBody>
      </p:sp>
      <p:pic>
        <p:nvPicPr>
          <p:cNvPr id="69636" name="Picture 4" descr="cytoskelet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78175" y="1600200"/>
            <a:ext cx="5965825" cy="52578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plant_c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6477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152400" y="1676400"/>
            <a:ext cx="2362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latin typeface="Times New Roman" pitchFamily="18" charset="0"/>
              </a:rPr>
              <a:t> </a:t>
            </a:r>
            <a:r>
              <a:rPr lang="en-US" sz="2400" b="1"/>
              <a:t>A saclike structure where plant cells often store water, salts, proteins, and carbo-hydrates</a:t>
            </a:r>
            <a:r>
              <a:rPr lang="en-US" sz="2400">
                <a:latin typeface="Times New Roman" pitchFamily="18" charset="0"/>
              </a:rPr>
              <a:t> </a:t>
            </a:r>
          </a:p>
        </p:txBody>
      </p:sp>
      <p:sp>
        <p:nvSpPr>
          <p:cNvPr id="70660" name="Rectangle 4"/>
          <p:cNvSpPr>
            <a:spLocks noGrp="1" noChangeArrowheads="1"/>
          </p:cNvSpPr>
          <p:nvPr>
            <p:ph type="title" idx="4294967295"/>
          </p:nvPr>
        </p:nvSpPr>
        <p:spPr>
          <a:xfrm>
            <a:off x="0" y="304800"/>
            <a:ext cx="8686800" cy="1219200"/>
          </a:xfrm>
        </p:spPr>
        <p:txBody>
          <a:bodyPr/>
          <a:lstStyle/>
          <a:p>
            <a:pPr eaLnBrk="1" hangingPunct="1"/>
            <a:r>
              <a:rPr lang="en-US" smtClean="0"/>
              <a:t>Vacuole</a:t>
            </a:r>
          </a:p>
        </p:txBody>
      </p:sp>
      <p:sp>
        <p:nvSpPr>
          <p:cNvPr id="70661" name="Line 5"/>
          <p:cNvSpPr>
            <a:spLocks noChangeShapeType="1"/>
          </p:cNvSpPr>
          <p:nvPr/>
        </p:nvSpPr>
        <p:spPr bwMode="auto">
          <a:xfrm>
            <a:off x="2514600" y="1066800"/>
            <a:ext cx="4114800" cy="2667000"/>
          </a:xfrm>
          <a:prstGeom prst="line">
            <a:avLst/>
          </a:prstGeom>
          <a:noFill/>
          <a:ln w="12700" cap="sq">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eaLnBrk="1" hangingPunct="1"/>
            <a:r>
              <a:rPr lang="en-US" smtClean="0"/>
              <a:t>Cell Wall</a:t>
            </a:r>
          </a:p>
        </p:txBody>
      </p:sp>
      <p:sp>
        <p:nvSpPr>
          <p:cNvPr id="79875" name="Rectangle 3"/>
          <p:cNvSpPr>
            <a:spLocks noGrp="1" noChangeArrowheads="1"/>
          </p:cNvSpPr>
          <p:nvPr>
            <p:ph type="body" sz="half" idx="2"/>
          </p:nvPr>
        </p:nvSpPr>
        <p:spPr>
          <a:xfrm>
            <a:off x="4876800" y="1752600"/>
            <a:ext cx="4267200" cy="5105400"/>
          </a:xfrm>
        </p:spPr>
        <p:txBody>
          <a:bodyPr/>
          <a:lstStyle/>
          <a:p>
            <a:pPr eaLnBrk="1" hangingPunct="1"/>
            <a:r>
              <a:rPr lang="en-US" sz="2800" b="1" dirty="0" smtClean="0"/>
              <a:t>Provides Strength and protection to the cell</a:t>
            </a:r>
          </a:p>
          <a:p>
            <a:pPr eaLnBrk="1" hangingPunct="1"/>
            <a:r>
              <a:rPr lang="en-US" sz="2800" b="1" dirty="0" smtClean="0"/>
              <a:t>Found outside of the cell membrane in plant cells, bacteria cells and fungi cells</a:t>
            </a:r>
          </a:p>
          <a:p>
            <a:pPr eaLnBrk="1" hangingPunct="1"/>
            <a:r>
              <a:rPr lang="en-US" sz="2800" b="1" dirty="0" smtClean="0"/>
              <a:t>Animal Cells do not have cell walls</a:t>
            </a:r>
          </a:p>
        </p:txBody>
      </p:sp>
      <p:pic>
        <p:nvPicPr>
          <p:cNvPr id="79876" name="Picture 4" descr="elodea cell wal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00200"/>
            <a:ext cx="4876800" cy="52578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8600" y="0"/>
            <a:ext cx="8686800" cy="1219200"/>
          </a:xfrm>
        </p:spPr>
        <p:txBody>
          <a:bodyPr/>
          <a:lstStyle/>
          <a:p>
            <a:pPr algn="ctr" eaLnBrk="1" hangingPunct="1"/>
            <a:r>
              <a:rPr lang="en-US" smtClean="0"/>
              <a:t>Chloroplast</a:t>
            </a:r>
          </a:p>
        </p:txBody>
      </p:sp>
      <p:sp>
        <p:nvSpPr>
          <p:cNvPr id="80899" name="Rectangle 3"/>
          <p:cNvSpPr>
            <a:spLocks noGrp="1" noChangeArrowheads="1"/>
          </p:cNvSpPr>
          <p:nvPr>
            <p:ph type="body" sz="half" idx="1"/>
          </p:nvPr>
        </p:nvSpPr>
        <p:spPr>
          <a:xfrm>
            <a:off x="0" y="1676400"/>
            <a:ext cx="4572000" cy="2438400"/>
          </a:xfrm>
        </p:spPr>
        <p:txBody>
          <a:bodyPr/>
          <a:lstStyle/>
          <a:p>
            <a:pPr eaLnBrk="1" hangingPunct="1">
              <a:lnSpc>
                <a:spcPct val="90000"/>
              </a:lnSpc>
            </a:pPr>
            <a:r>
              <a:rPr lang="en-US" sz="2800" smtClean="0"/>
              <a:t>The main energy transformer of plant cells</a:t>
            </a:r>
          </a:p>
          <a:p>
            <a:pPr eaLnBrk="1" hangingPunct="1">
              <a:lnSpc>
                <a:spcPct val="90000"/>
              </a:lnSpc>
            </a:pPr>
            <a:r>
              <a:rPr lang="en-US" sz="2800" smtClean="0"/>
              <a:t>Site of Photosynthesis</a:t>
            </a:r>
          </a:p>
          <a:p>
            <a:pPr eaLnBrk="1" hangingPunct="1">
              <a:lnSpc>
                <a:spcPct val="90000"/>
              </a:lnSpc>
            </a:pPr>
            <a:r>
              <a:rPr lang="en-US" sz="2800" smtClean="0"/>
              <a:t>Uses the energy from sunlight to make energy-rich food molecules </a:t>
            </a:r>
          </a:p>
          <a:p>
            <a:pPr eaLnBrk="1" hangingPunct="1">
              <a:lnSpc>
                <a:spcPct val="90000"/>
              </a:lnSpc>
            </a:pPr>
            <a:endParaRPr lang="en-US" sz="2800" smtClean="0"/>
          </a:p>
        </p:txBody>
      </p:sp>
      <p:pic>
        <p:nvPicPr>
          <p:cNvPr id="72708" name="Picture 4" descr="chloroplas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600200"/>
            <a:ext cx="4292600" cy="52578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taphylococcus aureus bact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343400"/>
            <a:ext cx="350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Helicobacter pylori bacter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25622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4"/>
          <p:cNvSpPr txBox="1">
            <a:spLocks noChangeArrowheads="1"/>
          </p:cNvSpPr>
          <p:nvPr/>
        </p:nvSpPr>
        <p:spPr bwMode="auto">
          <a:xfrm>
            <a:off x="304800" y="3429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Times New Roman" pitchFamily="18" charset="0"/>
              </a:rPr>
              <a:t>TEM</a:t>
            </a:r>
          </a:p>
        </p:txBody>
      </p:sp>
      <p:pic>
        <p:nvPicPr>
          <p:cNvPr id="44037" name="Picture 5" descr="Blood cells, S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0"/>
            <a:ext cx="25241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6629400" y="3505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Times New Roman" pitchFamily="18" charset="0"/>
              </a:rPr>
              <a:t>SEM</a:t>
            </a:r>
          </a:p>
        </p:txBody>
      </p:sp>
      <p:sp>
        <p:nvSpPr>
          <p:cNvPr id="44039" name="Text Box 7"/>
          <p:cNvSpPr txBox="1">
            <a:spLocks noChangeArrowheads="1"/>
          </p:cNvSpPr>
          <p:nvPr/>
        </p:nvSpPr>
        <p:spPr bwMode="auto">
          <a:xfrm>
            <a:off x="3505200" y="6035675"/>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Times New Roman" pitchFamily="18" charset="0"/>
              </a:rPr>
              <a:t>Phase Contrast</a:t>
            </a:r>
          </a:p>
        </p:txBody>
      </p:sp>
      <p:sp>
        <p:nvSpPr>
          <p:cNvPr id="44040" name="Text Box 8"/>
          <p:cNvSpPr txBox="1">
            <a:spLocks noChangeArrowheads="1"/>
          </p:cNvSpPr>
          <p:nvPr/>
        </p:nvSpPr>
        <p:spPr bwMode="auto">
          <a:xfrm>
            <a:off x="3505200" y="4648200"/>
            <a:ext cx="198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latin typeface="Times New Roman" pitchFamily="18" charset="0"/>
              </a:rPr>
              <a:t>Light Microscope</a:t>
            </a:r>
          </a:p>
        </p:txBody>
      </p:sp>
      <p:pic>
        <p:nvPicPr>
          <p:cNvPr id="44041" name="Picture 9" descr="Stem cell resear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95775"/>
            <a:ext cx="35814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295400" y="152400"/>
            <a:ext cx="8686800" cy="1219200"/>
          </a:xfrm>
        </p:spPr>
        <p:txBody>
          <a:bodyPr/>
          <a:lstStyle/>
          <a:p>
            <a:pPr eaLnBrk="1" hangingPunct="1"/>
            <a:r>
              <a:rPr lang="en-US" smtClean="0"/>
              <a:t>Flagella and Cilia</a:t>
            </a:r>
          </a:p>
        </p:txBody>
      </p:sp>
      <p:sp>
        <p:nvSpPr>
          <p:cNvPr id="73731" name="Rectangle 3"/>
          <p:cNvSpPr>
            <a:spLocks noGrp="1" noChangeArrowheads="1"/>
          </p:cNvSpPr>
          <p:nvPr>
            <p:ph type="body" sz="half" idx="2"/>
          </p:nvPr>
        </p:nvSpPr>
        <p:spPr>
          <a:xfrm>
            <a:off x="5257800" y="2362200"/>
            <a:ext cx="3886200" cy="4267200"/>
          </a:xfrm>
        </p:spPr>
        <p:txBody>
          <a:bodyPr/>
          <a:lstStyle/>
          <a:p>
            <a:pPr eaLnBrk="1" hangingPunct="1">
              <a:buFont typeface="Wingdings" pitchFamily="2" charset="2"/>
              <a:buNone/>
            </a:pPr>
            <a:r>
              <a:rPr lang="en-US" sz="2800" smtClean="0"/>
              <a:t>Used for movement.</a:t>
            </a:r>
          </a:p>
          <a:p>
            <a:pPr eaLnBrk="1" hangingPunct="1">
              <a:buFont typeface="Wingdings" pitchFamily="2" charset="2"/>
              <a:buNone/>
            </a:pPr>
            <a:r>
              <a:rPr lang="en-US" sz="2800" smtClean="0"/>
              <a:t>Propeller action </a:t>
            </a:r>
          </a:p>
          <a:p>
            <a:pPr eaLnBrk="1" hangingPunct="1"/>
            <a:endParaRPr lang="en-US" sz="2800" smtClean="0"/>
          </a:p>
          <a:p>
            <a:pPr eaLnBrk="1" hangingPunct="1"/>
            <a:endParaRPr lang="en-US" sz="2800" smtClean="0"/>
          </a:p>
        </p:txBody>
      </p:sp>
      <p:pic>
        <p:nvPicPr>
          <p:cNvPr id="73732" name="Picture 4" descr="Picture13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676400"/>
            <a:ext cx="5029200" cy="5133975"/>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Kinds of Microscopes</a:t>
            </a:r>
          </a:p>
        </p:txBody>
      </p:sp>
      <p:sp>
        <p:nvSpPr>
          <p:cNvPr id="49155" name="Text Box 3"/>
          <p:cNvSpPr txBox="1">
            <a:spLocks noChangeArrowheads="1"/>
          </p:cNvSpPr>
          <p:nvPr/>
        </p:nvSpPr>
        <p:spPr bwMode="auto">
          <a:xfrm>
            <a:off x="0" y="17526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Hair seen by Light Microscope</a:t>
            </a:r>
          </a:p>
        </p:txBody>
      </p:sp>
      <p:sp>
        <p:nvSpPr>
          <p:cNvPr id="49156" name="Text Box 4"/>
          <p:cNvSpPr txBox="1">
            <a:spLocks noChangeArrowheads="1"/>
          </p:cNvSpPr>
          <p:nvPr/>
        </p:nvSpPr>
        <p:spPr bwMode="auto">
          <a:xfrm>
            <a:off x="4800600" y="12192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Hair seen by a Scanning Electron Microscope</a:t>
            </a:r>
          </a:p>
        </p:txBody>
      </p:sp>
      <p:pic>
        <p:nvPicPr>
          <p:cNvPr id="49157" name="Picture 5" descr="humansmall_l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2743200"/>
            <a:ext cx="4067175" cy="2954338"/>
          </a:xfrm>
          <a:noFill/>
        </p:spPr>
      </p:pic>
      <p:pic>
        <p:nvPicPr>
          <p:cNvPr id="49158" name="Picture 6" descr="Picture13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338388"/>
            <a:ext cx="4267200" cy="3705225"/>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Anton van Leewenhoek</a:t>
            </a:r>
          </a:p>
        </p:txBody>
      </p:sp>
      <p:sp>
        <p:nvSpPr>
          <p:cNvPr id="48131" name="Rectangle 3"/>
          <p:cNvSpPr>
            <a:spLocks noGrp="1" noChangeArrowheads="1"/>
          </p:cNvSpPr>
          <p:nvPr>
            <p:ph type="body" sz="half" idx="1"/>
          </p:nvPr>
        </p:nvSpPr>
        <p:spPr>
          <a:xfrm>
            <a:off x="228600" y="1524000"/>
            <a:ext cx="4267200" cy="4572000"/>
          </a:xfrm>
        </p:spPr>
        <p:txBody>
          <a:bodyPr/>
          <a:lstStyle/>
          <a:p>
            <a:pPr eaLnBrk="1" hangingPunct="1"/>
            <a:r>
              <a:rPr lang="en-US" sz="2800" smtClean="0"/>
              <a:t>In 1664,  he found a microscopic world in pond water, and blood</a:t>
            </a:r>
          </a:p>
          <a:p>
            <a:pPr eaLnBrk="1" hangingPunct="1">
              <a:buFont typeface="Wingdings" pitchFamily="2" charset="2"/>
              <a:buNone/>
            </a:pPr>
            <a:endParaRPr lang="en-US" sz="2800" smtClean="0"/>
          </a:p>
          <a:p>
            <a:pPr eaLnBrk="1" hangingPunct="1"/>
            <a:endParaRPr lang="en-US" sz="2800" smtClean="0"/>
          </a:p>
        </p:txBody>
      </p:sp>
      <p:pic>
        <p:nvPicPr>
          <p:cNvPr id="48132" name="Picture 4" descr="leeuwenhoek"/>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1905000"/>
            <a:ext cx="4724400" cy="4211638"/>
          </a:xfrm>
          <a:noFill/>
        </p:spPr>
      </p:pic>
      <p:pic>
        <p:nvPicPr>
          <p:cNvPr id="48133" name="Picture 5" descr="Antique Micro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28146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81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Robert Hooke</a:t>
            </a:r>
          </a:p>
        </p:txBody>
      </p:sp>
      <p:sp>
        <p:nvSpPr>
          <p:cNvPr id="46083" name="Rectangle 3"/>
          <p:cNvSpPr>
            <a:spLocks noGrp="1" noChangeArrowheads="1"/>
          </p:cNvSpPr>
          <p:nvPr>
            <p:ph type="body" sz="half" idx="1"/>
          </p:nvPr>
        </p:nvSpPr>
        <p:spPr>
          <a:xfrm>
            <a:off x="0" y="1143000"/>
            <a:ext cx="4267200" cy="5029200"/>
          </a:xfrm>
        </p:spPr>
        <p:txBody>
          <a:bodyPr/>
          <a:lstStyle/>
          <a:p>
            <a:pPr eaLnBrk="1" hangingPunct="1"/>
            <a:r>
              <a:rPr lang="en-US" sz="2800" smtClean="0"/>
              <a:t>In 1665 observed slice of cork</a:t>
            </a:r>
          </a:p>
          <a:p>
            <a:pPr eaLnBrk="1" hangingPunct="1"/>
            <a:r>
              <a:rPr lang="en-US" sz="2800" smtClean="0"/>
              <a:t>He never realized what the “cells” were</a:t>
            </a:r>
          </a:p>
        </p:txBody>
      </p:sp>
      <p:pic>
        <p:nvPicPr>
          <p:cNvPr id="46084" name="Picture 4" descr="HOOKE"/>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25988" y="1066800"/>
            <a:ext cx="4418012" cy="5791200"/>
          </a:xfrm>
          <a:noFill/>
        </p:spPr>
      </p:pic>
      <p:pic>
        <p:nvPicPr>
          <p:cNvPr id="46085" name="Picture 5" descr="387249075_0f4335e8a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23336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eaLnBrk="1" hangingPunct="1"/>
            <a:r>
              <a:rPr lang="en-US" smtClean="0"/>
              <a:t>Drawing of Cork Cells</a:t>
            </a:r>
          </a:p>
        </p:txBody>
      </p:sp>
      <p:sp>
        <p:nvSpPr>
          <p:cNvPr id="47107" name="Rectangle 3"/>
          <p:cNvSpPr>
            <a:spLocks noGrp="1" noChangeArrowheads="1"/>
          </p:cNvSpPr>
          <p:nvPr>
            <p:ph type="body" sz="half" idx="1"/>
          </p:nvPr>
        </p:nvSpPr>
        <p:spPr/>
        <p:txBody>
          <a:bodyPr/>
          <a:lstStyle/>
          <a:p>
            <a:pPr eaLnBrk="1" hangingPunct="1"/>
            <a:r>
              <a:rPr lang="en-US" sz="2800" b="1" smtClean="0"/>
              <a:t>This is Hooke’s drawing of the bark of an oak tree. </a:t>
            </a:r>
          </a:p>
          <a:p>
            <a:pPr eaLnBrk="1" hangingPunct="1"/>
            <a:r>
              <a:rPr lang="en-US" sz="2800" b="1" smtClean="0"/>
              <a:t>Cork cells are produced in woody plants.</a:t>
            </a:r>
          </a:p>
          <a:p>
            <a:pPr eaLnBrk="1" hangingPunct="1"/>
            <a:r>
              <a:rPr lang="en-US" sz="2800" b="1" smtClean="0"/>
              <a:t>Cork cells are dead at maturity, and thus Hooke was not looking at living cells.</a:t>
            </a:r>
          </a:p>
        </p:txBody>
      </p:sp>
      <p:pic>
        <p:nvPicPr>
          <p:cNvPr id="47108" name="Picture 4" descr="CORK"/>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046288"/>
            <a:ext cx="4267200" cy="4287837"/>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b="0" smtClean="0"/>
              <a:t>The Cell Theory</a:t>
            </a:r>
          </a:p>
        </p:txBody>
      </p:sp>
      <p:sp>
        <p:nvSpPr>
          <p:cNvPr id="54275" name="Rectangle 3"/>
          <p:cNvSpPr>
            <a:spLocks noGrp="1" noChangeArrowheads="1"/>
          </p:cNvSpPr>
          <p:nvPr>
            <p:ph type="body" idx="1"/>
          </p:nvPr>
        </p:nvSpPr>
        <p:spPr/>
        <p:txBody>
          <a:bodyPr/>
          <a:lstStyle/>
          <a:p>
            <a:pPr marL="609600" indent="-609600" eaLnBrk="1" hangingPunct="1"/>
            <a:r>
              <a:rPr lang="en-US" smtClean="0"/>
              <a:t>When Schleiden and Schwann proposed the cell theory in 1838, cell biology research was forever changed. The cell theory states that: </a:t>
            </a:r>
          </a:p>
          <a:p>
            <a:pPr marL="990600" lvl="1" indent="-533400" eaLnBrk="1" hangingPunct="1">
              <a:buFont typeface="Wingdings" pitchFamily="2" charset="2"/>
              <a:buNone/>
            </a:pPr>
            <a:r>
              <a:rPr lang="en-US" smtClean="0">
                <a:latin typeface="Times New Roman" pitchFamily="18" charset="0"/>
              </a:rPr>
              <a:t>1. All living things are made up of cells.</a:t>
            </a:r>
          </a:p>
          <a:p>
            <a:pPr marL="990600" lvl="1" indent="-533400" eaLnBrk="1" hangingPunct="1">
              <a:buFont typeface="Wingdings" pitchFamily="2" charset="2"/>
              <a:buNone/>
            </a:pPr>
            <a:r>
              <a:rPr lang="en-US" smtClean="0">
                <a:latin typeface="Times New Roman" pitchFamily="18" charset="0"/>
              </a:rPr>
              <a:t>2. Cells are the basic unit of structure and function in living things</a:t>
            </a:r>
          </a:p>
          <a:p>
            <a:pPr marL="990600" lvl="1" indent="-533400" eaLnBrk="1" hangingPunct="1">
              <a:buFont typeface="Wingdings" pitchFamily="2" charset="2"/>
              <a:buNone/>
            </a:pPr>
            <a:r>
              <a:rPr lang="en-US" smtClean="0">
                <a:latin typeface="Times New Roman" pitchFamily="18" charset="0"/>
              </a:rPr>
              <a:t>3. All Cells are produced from other cells.</a:t>
            </a:r>
          </a:p>
          <a:p>
            <a:pPr marL="990600" lvl="1" indent="-533400" eaLnBrk="1" hangingPunct="1">
              <a:buFont typeface="Wingdings" pitchFamily="2" charset="2"/>
              <a:buChar char="§"/>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304800"/>
            <a:ext cx="8763000" cy="1219200"/>
          </a:xfrm>
        </p:spPr>
        <p:txBody>
          <a:bodyPr/>
          <a:lstStyle/>
          <a:p>
            <a:pPr eaLnBrk="1" hangingPunct="1"/>
            <a:r>
              <a:rPr lang="en-US" smtClean="0"/>
              <a:t>There are two kinds of cells:</a:t>
            </a:r>
          </a:p>
        </p:txBody>
      </p:sp>
      <p:sp>
        <p:nvSpPr>
          <p:cNvPr id="55299" name="Rectangle 3"/>
          <p:cNvSpPr>
            <a:spLocks noGrp="1" noChangeArrowheads="1"/>
          </p:cNvSpPr>
          <p:nvPr>
            <p:ph type="body" sz="half" idx="1"/>
          </p:nvPr>
        </p:nvSpPr>
        <p:spPr>
          <a:xfrm>
            <a:off x="152400" y="1828800"/>
            <a:ext cx="4262438" cy="4097338"/>
          </a:xfrm>
        </p:spPr>
        <p:txBody>
          <a:bodyPr/>
          <a:lstStyle/>
          <a:p>
            <a:pPr algn="ctr" eaLnBrk="1" hangingPunct="1">
              <a:lnSpc>
                <a:spcPct val="90000"/>
              </a:lnSpc>
              <a:buFont typeface="Wingdings" pitchFamily="2" charset="2"/>
              <a:buNone/>
            </a:pPr>
            <a:r>
              <a:rPr lang="en-US" smtClean="0"/>
              <a:t>Prokaryotes</a:t>
            </a:r>
          </a:p>
          <a:p>
            <a:pPr eaLnBrk="1" hangingPunct="1">
              <a:lnSpc>
                <a:spcPct val="90000"/>
              </a:lnSpc>
            </a:pPr>
            <a:r>
              <a:rPr lang="en-US" smtClean="0"/>
              <a:t>Are simple cells that have no nucleus</a:t>
            </a:r>
          </a:p>
        </p:txBody>
      </p:sp>
      <p:sp>
        <p:nvSpPr>
          <p:cNvPr id="55300" name="Rectangle 4"/>
          <p:cNvSpPr>
            <a:spLocks noGrp="1" noChangeArrowheads="1"/>
          </p:cNvSpPr>
          <p:nvPr>
            <p:ph type="body" sz="half" idx="2"/>
          </p:nvPr>
        </p:nvSpPr>
        <p:spPr>
          <a:xfrm>
            <a:off x="4572000" y="1752600"/>
            <a:ext cx="4038600" cy="4525963"/>
          </a:xfrm>
        </p:spPr>
        <p:txBody>
          <a:bodyPr/>
          <a:lstStyle/>
          <a:p>
            <a:pPr algn="ctr" eaLnBrk="1" hangingPunct="1">
              <a:buFont typeface="Wingdings" pitchFamily="2" charset="2"/>
              <a:buNone/>
            </a:pPr>
            <a:r>
              <a:rPr lang="en-US" smtClean="0"/>
              <a:t>Eukaryotes</a:t>
            </a:r>
          </a:p>
          <a:p>
            <a:pPr eaLnBrk="1" hangingPunct="1"/>
            <a:r>
              <a:rPr lang="en-US" smtClean="0"/>
              <a:t>Have complex organelles and a nucleus</a:t>
            </a:r>
          </a:p>
          <a:p>
            <a:pPr eaLnBrk="1" hangingPunct="1"/>
            <a:r>
              <a:rPr lang="en-US" smtClean="0"/>
              <a:t>Examples:</a:t>
            </a:r>
          </a:p>
          <a:p>
            <a:pPr lvl="1" eaLnBrk="1" hangingPunct="1"/>
            <a:r>
              <a:rPr lang="en-US" smtClean="0"/>
              <a:t>Protists</a:t>
            </a:r>
          </a:p>
          <a:p>
            <a:pPr lvl="1" eaLnBrk="1" hangingPunct="1"/>
            <a:r>
              <a:rPr lang="en-US" smtClean="0"/>
              <a:t>Plants</a:t>
            </a:r>
          </a:p>
          <a:p>
            <a:pPr lvl="1" eaLnBrk="1" hangingPunct="1"/>
            <a:r>
              <a:rPr lang="en-US" smtClean="0"/>
              <a:t>Fungi</a:t>
            </a:r>
          </a:p>
          <a:p>
            <a:pPr lvl="1" eaLnBrk="1" hangingPunct="1"/>
            <a:r>
              <a:rPr lang="en-US" smtClean="0"/>
              <a:t>Animals</a:t>
            </a:r>
          </a:p>
        </p:txBody>
      </p:sp>
      <p:pic>
        <p:nvPicPr>
          <p:cNvPr id="50181" name="Picture 5" descr="E. coli bacteria, S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76600"/>
            <a:ext cx="29146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Micraster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6100" y="3200400"/>
            <a:ext cx="22479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reen and white abstract design template">
  <a:themeElements>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Green and white abstrac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Green and white abstrac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Green and white abstrac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1585</Words>
  <Application>Microsoft Office PowerPoint</Application>
  <PresentationFormat>On-screen Show (4:3)</PresentationFormat>
  <Paragraphs>140</Paragraphs>
  <Slides>30</Slides>
  <Notes>8</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Green and white abstract design template</vt:lpstr>
      <vt:lpstr>iRespondQuestionMaster</vt:lpstr>
      <vt:lpstr>iRespondGraphMaster</vt:lpstr>
      <vt:lpstr>A Tour of the Cell</vt:lpstr>
      <vt:lpstr>How cells were first discovered</vt:lpstr>
      <vt:lpstr>PowerPoint Presentation</vt:lpstr>
      <vt:lpstr>Kinds of Microscopes</vt:lpstr>
      <vt:lpstr>Anton van Leewenhoek</vt:lpstr>
      <vt:lpstr>Robert Hooke</vt:lpstr>
      <vt:lpstr>Drawing of Cork Cells</vt:lpstr>
      <vt:lpstr>The Cell Theory</vt:lpstr>
      <vt:lpstr>There are two kinds of cells:</vt:lpstr>
      <vt:lpstr>Prokaryotic Cell (Bacteria)</vt:lpstr>
      <vt:lpstr>A General  Animal Cell</vt:lpstr>
      <vt:lpstr>A General  Plant Cell</vt:lpstr>
      <vt:lpstr>Organelles</vt:lpstr>
      <vt:lpstr>PowerPoint Presentation</vt:lpstr>
      <vt:lpstr>Cytoplasm</vt:lpstr>
      <vt:lpstr>Nucleus</vt:lpstr>
      <vt:lpstr>Ribosomes</vt:lpstr>
      <vt:lpstr>Endoplasmic Reticulum (ER)</vt:lpstr>
      <vt:lpstr>PowerPoint Presentation</vt:lpstr>
      <vt:lpstr>PowerPoint Presentation</vt:lpstr>
      <vt:lpstr>Mitochondria</vt:lpstr>
      <vt:lpstr>Golgi Apparatus</vt:lpstr>
      <vt:lpstr>PowerPoint Presentation</vt:lpstr>
      <vt:lpstr>Lysosomes</vt:lpstr>
      <vt:lpstr>Centrioles </vt:lpstr>
      <vt:lpstr>Cytoskeleton </vt:lpstr>
      <vt:lpstr>Vacuole</vt:lpstr>
      <vt:lpstr>Cell Wall</vt:lpstr>
      <vt:lpstr>Chloroplast</vt:lpstr>
      <vt:lpstr>Flagella and Cilia</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Tour of the Cell</dc:title>
  <dc:creator>Cobb County School District</dc:creator>
  <cp:lastModifiedBy>JR</cp:lastModifiedBy>
  <cp:revision>12</cp:revision>
  <dcterms:created xsi:type="dcterms:W3CDTF">2009-02-01T16:38:35Z</dcterms:created>
  <dcterms:modified xsi:type="dcterms:W3CDTF">2012-01-14T17:05:20Z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AutoReflect">
    <vt:bool>false</vt:bool>
  </property>
  <property fmtid="{D5CDD505-2E9C-101B-9397-08002B2CF9AE}" pid="5" name="KeepGraph">
    <vt:bool>false</vt:bool>
  </property>
</Properties>
</file>