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90" r:id="rId6"/>
    <p:sldId id="291" r:id="rId7"/>
    <p:sldId id="261" r:id="rId8"/>
    <p:sldId id="262" r:id="rId9"/>
    <p:sldId id="283" r:id="rId10"/>
    <p:sldId id="265" r:id="rId11"/>
    <p:sldId id="266" r:id="rId12"/>
    <p:sldId id="267" r:id="rId13"/>
    <p:sldId id="268" r:id="rId14"/>
    <p:sldId id="284" r:id="rId15"/>
    <p:sldId id="269" r:id="rId16"/>
    <p:sldId id="270" r:id="rId17"/>
    <p:sldId id="271" r:id="rId18"/>
    <p:sldId id="272" r:id="rId19"/>
    <p:sldId id="285" r:id="rId20"/>
    <p:sldId id="273" r:id="rId21"/>
    <p:sldId id="274" r:id="rId22"/>
    <p:sldId id="275" r:id="rId23"/>
    <p:sldId id="276" r:id="rId24"/>
    <p:sldId id="277" r:id="rId25"/>
    <p:sldId id="278" r:id="rId26"/>
    <p:sldId id="287" r:id="rId27"/>
    <p:sldId id="288" r:id="rId28"/>
    <p:sldId id="289" r:id="rId29"/>
    <p:sldId id="286" r:id="rId30"/>
    <p:sldId id="279" r:id="rId31"/>
    <p:sldId id="280" r:id="rId32"/>
    <p:sldId id="281" r:id="rId33"/>
    <p:sldId id="282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269E0A"/>
    <a:srgbClr val="E6F10D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86410"/>
  </p:normalViewPr>
  <p:slideViewPr>
    <p:cSldViewPr>
      <p:cViewPr varScale="1">
        <p:scale>
          <a:sx n="62" d="100"/>
          <a:sy n="62" d="100"/>
        </p:scale>
        <p:origin x="-15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A97D70-65B2-4D08-B40E-9EC4BF3F2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030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01983E-509C-4337-8E41-401B60B8C969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3FC756-FCBE-4841-A54F-05A8D6459D09}" type="slidenum">
              <a:rPr lang="en-US"/>
              <a:pPr/>
              <a:t>2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" y="3429000"/>
            <a:ext cx="4800600" cy="4572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05D7E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B2825D-9ABB-4E2D-AE6A-D3822893D8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6200" y="533400"/>
            <a:ext cx="4800600" cy="2819400"/>
          </a:xfrm>
        </p:spPr>
        <p:txBody>
          <a:bodyPr/>
          <a:lstStyle>
            <a:lvl1pPr algn="l">
              <a:defRPr sz="4800">
                <a:solidFill>
                  <a:srgbClr val="0099CC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3D8EE-BBEC-430E-B138-F68203162C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6537941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457200"/>
            <a:ext cx="17907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457200"/>
            <a:ext cx="52197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613EB-0C19-4D87-AE57-D016CD8402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0051135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EB8C4-0A25-444C-AC56-1EFDA3C265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8215133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64CEE-B296-468D-87D8-582BEB9E6C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6050789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143000"/>
            <a:ext cx="3505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143000"/>
            <a:ext cx="3505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A9CD0-DBC0-4A7D-A048-195D24419C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8392213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AE858-D6A8-4C2B-93E8-72530936AC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2904416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6A32D-1DD6-4E18-A31C-423874C7D9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1085079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638EC-4177-4C60-ADC5-7985F90138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4640549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81F41-3A01-46EC-924B-B5E35AF55C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786146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8279C-B45C-475D-951F-AFADB6BA13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2098974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457200"/>
            <a:ext cx="7162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143000"/>
            <a:ext cx="71628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CD4DD1-68A7-4653-95BD-6F3D8BD2C5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fade thruBlk="1"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5D7E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5D7E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5D7E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5D7E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5D7E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5D7E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5D7E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5D7E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5D7E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D8DE85A-D5A0-4BCC-AB70-A9D592D6040E}" type="slidenum">
              <a:rPr lang="en-US"/>
              <a:pPr/>
              <a:t>1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2438400"/>
          </a:xfrm>
          <a:noFill/>
          <a:ln/>
        </p:spPr>
        <p:txBody>
          <a:bodyPr lIns="92075" tIns="46038" rIns="92075" bIns="46038"/>
          <a:lstStyle/>
          <a:p>
            <a:pPr eaLnBrk="0" hangingPunct="0"/>
            <a:r>
              <a:rPr lang="en-US" sz="80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Macromolecules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0AD1-172C-40B1-AD77-6778D48EE8B0}" type="slidenum">
              <a:rPr lang="en-US"/>
              <a:pPr/>
              <a:t>10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162800" cy="609600"/>
          </a:xfrm>
        </p:spPr>
        <p:txBody>
          <a:bodyPr/>
          <a:lstStyle/>
          <a:p>
            <a:r>
              <a:rPr lang="en-US" sz="48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Carbohydrates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914400" algn="l"/>
                <a:tab pos="1600200" algn="l"/>
              </a:tabLst>
            </a:pPr>
            <a:r>
              <a:rPr lang="en-US" sz="3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Small sugar molecules</a:t>
            </a:r>
            <a:r>
              <a:rPr lang="en-US" sz="3600" b="1">
                <a:latin typeface="Comic Sans MS" pitchFamily="66" charset="0"/>
              </a:rPr>
              <a:t> to </a:t>
            </a:r>
            <a:r>
              <a:rPr lang="en-US" sz="36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large sugar molecules</a:t>
            </a:r>
            <a:r>
              <a:rPr lang="en-US" sz="3600" b="1">
                <a:latin typeface="Comic Sans MS" pitchFamily="66" charset="0"/>
              </a:rPr>
              <a:t>.</a:t>
            </a:r>
          </a:p>
          <a:p>
            <a:pPr>
              <a:lnSpc>
                <a:spcPct val="70000"/>
              </a:lnSpc>
              <a:buFontTx/>
              <a:buNone/>
              <a:tabLst>
                <a:tab pos="914400" algn="l"/>
                <a:tab pos="1600200" algn="l"/>
              </a:tabLst>
            </a:pPr>
            <a:endParaRPr lang="en-US" sz="3600" b="1">
              <a:latin typeface="Comic Sans MS" pitchFamily="66" charset="0"/>
            </a:endParaRPr>
          </a:p>
          <a:p>
            <a:pPr>
              <a:lnSpc>
                <a:spcPct val="90000"/>
              </a:lnSpc>
              <a:tabLst>
                <a:tab pos="914400" algn="l"/>
                <a:tab pos="1600200" algn="l"/>
              </a:tabLst>
            </a:pPr>
            <a:r>
              <a:rPr 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Examples:</a:t>
            </a:r>
          </a:p>
          <a:p>
            <a:pPr>
              <a:lnSpc>
                <a:spcPct val="90000"/>
              </a:lnSpc>
              <a:buFontTx/>
              <a:buNone/>
              <a:tabLst>
                <a:tab pos="914400" algn="l"/>
                <a:tab pos="1600200" algn="l"/>
              </a:tabLst>
            </a:pPr>
            <a:r>
              <a:rPr lang="en-US" sz="36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A.	monosaccharide</a:t>
            </a:r>
          </a:p>
          <a:p>
            <a:pPr>
              <a:lnSpc>
                <a:spcPct val="90000"/>
              </a:lnSpc>
              <a:buFontTx/>
              <a:buNone/>
              <a:tabLst>
                <a:tab pos="914400" algn="l"/>
                <a:tab pos="1600200" algn="l"/>
              </a:tabLst>
            </a:pPr>
            <a:r>
              <a:rPr lang="en-US" sz="36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B.	disaccharide</a:t>
            </a:r>
          </a:p>
          <a:p>
            <a:pPr>
              <a:lnSpc>
                <a:spcPct val="90000"/>
              </a:lnSpc>
              <a:buFontTx/>
              <a:buNone/>
              <a:tabLst>
                <a:tab pos="914400" algn="l"/>
                <a:tab pos="1600200" algn="l"/>
              </a:tabLst>
            </a:pPr>
            <a:r>
              <a:rPr lang="en-US" sz="36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C.	polysaccharide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utoUpdateAnimBg="0"/>
      <p:bldP spid="133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5C79-A082-4DA7-9C71-18E2993E216D}" type="slidenum">
              <a:rPr lang="en-US"/>
              <a:pPr/>
              <a:t>11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7162800" cy="609600"/>
          </a:xfrm>
        </p:spPr>
        <p:txBody>
          <a:bodyPr/>
          <a:lstStyle/>
          <a:p>
            <a:r>
              <a:rPr lang="en-US" sz="48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Carbohydrates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162800" cy="4343400"/>
          </a:xfrm>
        </p:spPr>
        <p:txBody>
          <a:bodyPr/>
          <a:lstStyle/>
          <a:p>
            <a:pPr>
              <a:buFontTx/>
              <a:buNone/>
              <a:tabLst>
                <a:tab pos="571500" algn="l"/>
              </a:tabLst>
            </a:pPr>
            <a:r>
              <a:rPr lang="en-US" sz="3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Monosaccharide:  one sugar unit</a:t>
            </a:r>
          </a:p>
          <a:p>
            <a:pPr>
              <a:lnSpc>
                <a:spcPct val="60000"/>
              </a:lnSpc>
              <a:buFontTx/>
              <a:buNone/>
              <a:tabLst>
                <a:tab pos="571500" algn="l"/>
              </a:tabLst>
            </a:pPr>
            <a:endParaRPr lang="en-US" sz="32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buFontTx/>
              <a:buNone/>
              <a:tabLst>
                <a:tab pos="571500" algn="l"/>
              </a:tabLst>
            </a:pPr>
            <a: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Examples:	</a:t>
            </a:r>
            <a:r>
              <a:rPr lang="en-US" sz="32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glucose (</a:t>
            </a:r>
            <a:r>
              <a:rPr lang="en-US" sz="3200" b="1">
                <a:solidFill>
                  <a:srgbClr val="333399"/>
                </a:solidFill>
                <a:latin typeface="Comic Sans MS" pitchFamily="66" charset="0"/>
              </a:rPr>
              <a:t>C</a:t>
            </a:r>
            <a:r>
              <a:rPr lang="en-US" sz="3200" b="1" baseline="-25000">
                <a:solidFill>
                  <a:srgbClr val="333399"/>
                </a:solidFill>
                <a:latin typeface="Comic Sans MS" pitchFamily="66" charset="0"/>
              </a:rPr>
              <a:t>6</a:t>
            </a:r>
            <a:r>
              <a:rPr lang="en-US" sz="3200" b="1">
                <a:solidFill>
                  <a:srgbClr val="333399"/>
                </a:solidFill>
                <a:latin typeface="Comic Sans MS" pitchFamily="66" charset="0"/>
              </a:rPr>
              <a:t>H</a:t>
            </a:r>
            <a:r>
              <a:rPr lang="en-US" sz="3200" b="1" baseline="-25000">
                <a:solidFill>
                  <a:srgbClr val="333399"/>
                </a:solidFill>
                <a:latin typeface="Comic Sans MS" pitchFamily="66" charset="0"/>
              </a:rPr>
              <a:t>12</a:t>
            </a:r>
            <a:r>
              <a:rPr lang="en-US" sz="3200" b="1">
                <a:solidFill>
                  <a:srgbClr val="333399"/>
                </a:solidFill>
                <a:latin typeface="Comic Sans MS" pitchFamily="66" charset="0"/>
              </a:rPr>
              <a:t>O</a:t>
            </a:r>
            <a:r>
              <a:rPr lang="en-US" sz="3200" b="1" baseline="-25000">
                <a:solidFill>
                  <a:srgbClr val="333399"/>
                </a:solidFill>
                <a:latin typeface="Comic Sans MS" pitchFamily="66" charset="0"/>
              </a:rPr>
              <a:t>6</a:t>
            </a:r>
            <a:r>
              <a:rPr lang="en-US" sz="3200" b="1">
                <a:solidFill>
                  <a:srgbClr val="333399"/>
                </a:solidFill>
                <a:latin typeface="Comic Sans MS" pitchFamily="66" charset="0"/>
              </a:rPr>
              <a:t>)</a:t>
            </a:r>
            <a:endParaRPr lang="en-US" sz="3200" b="1">
              <a:latin typeface="Comic Sans MS" pitchFamily="66" charset="0"/>
            </a:endParaRPr>
          </a:p>
          <a:p>
            <a:pPr>
              <a:buFontTx/>
              <a:buNone/>
              <a:tabLst>
                <a:tab pos="571500" algn="l"/>
              </a:tabLst>
            </a:pPr>
            <a:r>
              <a:rPr lang="en-US" sz="3200" b="1">
                <a:latin typeface="Comic Sans MS" pitchFamily="66" charset="0"/>
              </a:rPr>
              <a:t>					</a:t>
            </a:r>
            <a:r>
              <a:rPr lang="en-US" sz="32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deoxyribose</a:t>
            </a:r>
          </a:p>
          <a:p>
            <a:pPr>
              <a:buFontTx/>
              <a:buNone/>
              <a:tabLst>
                <a:tab pos="571500" algn="l"/>
              </a:tabLst>
            </a:pPr>
            <a:r>
              <a:rPr lang="en-US" sz="32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	ribose</a:t>
            </a:r>
          </a:p>
          <a:p>
            <a:pPr>
              <a:buFontTx/>
              <a:buNone/>
              <a:tabLst>
                <a:tab pos="571500" algn="l"/>
              </a:tabLst>
            </a:pPr>
            <a:r>
              <a:rPr lang="en-US" sz="32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	Fructose</a:t>
            </a:r>
          </a:p>
          <a:p>
            <a:pPr>
              <a:buFontTx/>
              <a:buNone/>
              <a:tabLst>
                <a:tab pos="571500" algn="l"/>
              </a:tabLst>
            </a:pPr>
            <a:r>
              <a:rPr lang="en-US" sz="32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	Galactose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1219200" y="3733800"/>
            <a:ext cx="2209800" cy="1524000"/>
            <a:chOff x="3216" y="2880"/>
            <a:chExt cx="1392" cy="960"/>
          </a:xfrm>
        </p:grpSpPr>
        <p:sp>
          <p:nvSpPr>
            <p:cNvPr id="14341" name="AutoShape 5"/>
            <p:cNvSpPr>
              <a:spLocks noChangeArrowheads="1"/>
            </p:cNvSpPr>
            <p:nvPr/>
          </p:nvSpPr>
          <p:spPr bwMode="auto">
            <a:xfrm>
              <a:off x="3216" y="2880"/>
              <a:ext cx="1392" cy="960"/>
            </a:xfrm>
            <a:prstGeom prst="hexagon">
              <a:avLst>
                <a:gd name="adj" fmla="val 36250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3504" y="3216"/>
              <a:ext cx="8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glucose</a:t>
              </a:r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autoUpdateAnimBg="0"/>
      <p:bldP spid="143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58D7-E56E-4D8A-B212-9899EE3532DF}" type="slidenum">
              <a:rPr lang="en-US"/>
              <a:pPr/>
              <a:t>12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162800" cy="609600"/>
          </a:xfrm>
        </p:spPr>
        <p:txBody>
          <a:bodyPr/>
          <a:lstStyle/>
          <a:p>
            <a:r>
              <a:rPr lang="en-US" sz="48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Carbohydrates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162800" cy="3429000"/>
          </a:xfrm>
        </p:spPr>
        <p:txBody>
          <a:bodyPr/>
          <a:lstStyle/>
          <a:p>
            <a:pPr>
              <a:buFontTx/>
              <a:buNone/>
              <a:tabLst>
                <a:tab pos="1828800" algn="l"/>
                <a:tab pos="2057400" algn="l"/>
              </a:tabLst>
            </a:pPr>
            <a:r>
              <a:rPr lang="en-US" sz="36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Disaccharide: two sugar unit</a:t>
            </a:r>
          </a:p>
          <a:p>
            <a:pPr>
              <a:buFontTx/>
              <a:buNone/>
              <a:tabLst>
                <a:tab pos="1828800" algn="l"/>
                <a:tab pos="2057400" algn="l"/>
              </a:tabLst>
            </a:pPr>
            <a:r>
              <a:rPr 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Examples: </a:t>
            </a:r>
          </a:p>
          <a:p>
            <a:pPr lvl="1">
              <a:tabLst>
                <a:tab pos="1828800" algn="l"/>
                <a:tab pos="2057400" algn="l"/>
              </a:tabLst>
            </a:pPr>
            <a: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Sucrose (glucose+fructose)</a:t>
            </a:r>
          </a:p>
          <a:p>
            <a:pPr lvl="1">
              <a:tabLst>
                <a:tab pos="1828800" algn="l"/>
                <a:tab pos="2057400" algn="l"/>
              </a:tabLst>
            </a:pPr>
            <a: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Lactose (glucose+galactose)</a:t>
            </a:r>
          </a:p>
          <a:p>
            <a:pPr lvl="1">
              <a:tabLst>
                <a:tab pos="1828800" algn="l"/>
                <a:tab pos="2057400" algn="l"/>
              </a:tabLst>
            </a:pPr>
            <a: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Maltose (glucose+glucose)</a:t>
            </a: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1981200" y="4724400"/>
            <a:ext cx="4876800" cy="1524000"/>
            <a:chOff x="1488" y="2880"/>
            <a:chExt cx="3072" cy="960"/>
          </a:xfrm>
        </p:grpSpPr>
        <p:grpSp>
          <p:nvGrpSpPr>
            <p:cNvPr id="15365" name="Group 5"/>
            <p:cNvGrpSpPr>
              <a:grpSpLocks/>
            </p:cNvGrpSpPr>
            <p:nvPr/>
          </p:nvGrpSpPr>
          <p:grpSpPr bwMode="auto">
            <a:xfrm>
              <a:off x="3168" y="2880"/>
              <a:ext cx="1392" cy="960"/>
              <a:chOff x="3216" y="2880"/>
              <a:chExt cx="1392" cy="960"/>
            </a:xfrm>
          </p:grpSpPr>
          <p:sp>
            <p:nvSpPr>
              <p:cNvPr id="15366" name="AutoShape 6"/>
              <p:cNvSpPr>
                <a:spLocks noChangeArrowheads="1"/>
              </p:cNvSpPr>
              <p:nvPr/>
            </p:nvSpPr>
            <p:spPr bwMode="auto">
              <a:xfrm>
                <a:off x="3216" y="2880"/>
                <a:ext cx="1392" cy="960"/>
              </a:xfrm>
              <a:prstGeom prst="hexagon">
                <a:avLst>
                  <a:gd name="adj" fmla="val 36250"/>
                  <a:gd name="vf" fmla="val 115470"/>
                </a:avLst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chemeClr val="hlink"/>
                  </a:solidFill>
                  <a:latin typeface="Arial" charset="0"/>
                </a:endParaRPr>
              </a:p>
            </p:txBody>
          </p:sp>
          <p:sp>
            <p:nvSpPr>
              <p:cNvPr id="15367" name="Text Box 7"/>
              <p:cNvSpPr txBox="1">
                <a:spLocks noChangeArrowheads="1"/>
              </p:cNvSpPr>
              <p:nvPr/>
            </p:nvSpPr>
            <p:spPr bwMode="auto">
              <a:xfrm>
                <a:off x="3504" y="3216"/>
                <a:ext cx="84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33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glucose</a:t>
                </a: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15368" name="Group 8"/>
            <p:cNvGrpSpPr>
              <a:grpSpLocks/>
            </p:cNvGrpSpPr>
            <p:nvPr/>
          </p:nvGrpSpPr>
          <p:grpSpPr bwMode="auto">
            <a:xfrm>
              <a:off x="1488" y="2880"/>
              <a:ext cx="1392" cy="960"/>
              <a:chOff x="3216" y="2880"/>
              <a:chExt cx="1392" cy="960"/>
            </a:xfrm>
          </p:grpSpPr>
          <p:sp>
            <p:nvSpPr>
              <p:cNvPr id="15369" name="AutoShape 9"/>
              <p:cNvSpPr>
                <a:spLocks noChangeArrowheads="1"/>
              </p:cNvSpPr>
              <p:nvPr/>
            </p:nvSpPr>
            <p:spPr bwMode="auto">
              <a:xfrm>
                <a:off x="3216" y="2880"/>
                <a:ext cx="1392" cy="960"/>
              </a:xfrm>
              <a:prstGeom prst="hexagon">
                <a:avLst>
                  <a:gd name="adj" fmla="val 36250"/>
                  <a:gd name="vf" fmla="val 115470"/>
                </a:avLst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chemeClr val="hlink"/>
                  </a:solidFill>
                  <a:latin typeface="Arial" charset="0"/>
                </a:endParaRPr>
              </a:p>
            </p:txBody>
          </p:sp>
          <p:sp>
            <p:nvSpPr>
              <p:cNvPr id="15370" name="Text Box 10"/>
              <p:cNvSpPr txBox="1">
                <a:spLocks noChangeArrowheads="1"/>
              </p:cNvSpPr>
              <p:nvPr/>
            </p:nvSpPr>
            <p:spPr bwMode="auto">
              <a:xfrm>
                <a:off x="3504" y="3216"/>
                <a:ext cx="84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33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glucose</a:t>
                </a: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>
              <a:off x="2880" y="3360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  <p:bldP spid="153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3114-3C7C-4623-81A4-6F4DFCA51EF7}" type="slidenum">
              <a:rPr lang="en-US"/>
              <a:pPr/>
              <a:t>13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162800" cy="609600"/>
          </a:xfrm>
        </p:spPr>
        <p:txBody>
          <a:bodyPr/>
          <a:lstStyle/>
          <a:p>
            <a:r>
              <a:rPr lang="en-US" sz="48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Carbohydrates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4343400"/>
          </a:xfrm>
        </p:spPr>
        <p:txBody>
          <a:bodyPr/>
          <a:lstStyle/>
          <a:p>
            <a:pPr>
              <a:buFontTx/>
              <a:buNone/>
              <a:tabLst>
                <a:tab pos="571500" algn="l"/>
              </a:tabLst>
            </a:pPr>
            <a:r>
              <a:rPr lang="en-US" sz="36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Polysaccharide: many sugar units</a:t>
            </a:r>
          </a:p>
          <a:p>
            <a:pPr>
              <a:buFontTx/>
              <a:buNone/>
              <a:tabLst>
                <a:tab pos="571500" algn="l"/>
              </a:tabLst>
            </a:pPr>
            <a:r>
              <a:rPr 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Examples:	</a:t>
            </a:r>
            <a:r>
              <a:rPr lang="en-US" sz="3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starch (bread, potatoes)</a:t>
            </a:r>
          </a:p>
          <a:p>
            <a:pPr>
              <a:buFontTx/>
              <a:buNone/>
              <a:tabLst>
                <a:tab pos="571500" algn="l"/>
              </a:tabLst>
            </a:pPr>
            <a:r>
              <a:rPr lang="en-US" sz="3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	glycogen (beef muscle)</a:t>
            </a:r>
          </a:p>
          <a:p>
            <a:pPr>
              <a:buFontTx/>
              <a:buNone/>
              <a:tabLst>
                <a:tab pos="571500" algn="l"/>
              </a:tabLst>
            </a:pPr>
            <a:r>
              <a:rPr lang="en-US" sz="3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	cellulose (lettuce, corn)</a:t>
            </a:r>
            <a:endParaRPr lang="en-US" sz="3600">
              <a:latin typeface="Comic Sans MS" pitchFamily="66" charset="0"/>
            </a:endParaRP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762000" y="4038600"/>
            <a:ext cx="7872413" cy="2209800"/>
            <a:chOff x="288" y="2784"/>
            <a:chExt cx="4959" cy="1392"/>
          </a:xfrm>
        </p:grpSpPr>
        <p:sp>
          <p:nvSpPr>
            <p:cNvPr id="16389" name="AutoShape 5"/>
            <p:cNvSpPr>
              <a:spLocks noChangeArrowheads="1"/>
            </p:cNvSpPr>
            <p:nvPr/>
          </p:nvSpPr>
          <p:spPr bwMode="auto">
            <a:xfrm>
              <a:off x="1273" y="2784"/>
              <a:ext cx="817" cy="624"/>
            </a:xfrm>
            <a:prstGeom prst="hexagon">
              <a:avLst>
                <a:gd name="adj" fmla="val 32732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6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1392" y="2976"/>
              <a:ext cx="5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glucose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16391" name="AutoShape 7"/>
            <p:cNvSpPr>
              <a:spLocks noChangeArrowheads="1"/>
            </p:cNvSpPr>
            <p:nvPr/>
          </p:nvSpPr>
          <p:spPr bwMode="auto">
            <a:xfrm>
              <a:off x="288" y="2784"/>
              <a:ext cx="817" cy="624"/>
            </a:xfrm>
            <a:prstGeom prst="hexagon">
              <a:avLst>
                <a:gd name="adj" fmla="val 32732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6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384" y="2976"/>
              <a:ext cx="5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glucose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1105" y="3096"/>
              <a:ext cx="1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AutoShape 10"/>
            <p:cNvSpPr>
              <a:spLocks noChangeArrowheads="1"/>
            </p:cNvSpPr>
            <p:nvPr/>
          </p:nvSpPr>
          <p:spPr bwMode="auto">
            <a:xfrm>
              <a:off x="1824" y="3552"/>
              <a:ext cx="817" cy="624"/>
            </a:xfrm>
            <a:prstGeom prst="hexagon">
              <a:avLst>
                <a:gd name="adj" fmla="val 32732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6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1943" y="3744"/>
              <a:ext cx="5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glucose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16396" name="AutoShape 12"/>
            <p:cNvSpPr>
              <a:spLocks noChangeArrowheads="1"/>
            </p:cNvSpPr>
            <p:nvPr/>
          </p:nvSpPr>
          <p:spPr bwMode="auto">
            <a:xfrm>
              <a:off x="839" y="3552"/>
              <a:ext cx="817" cy="624"/>
            </a:xfrm>
            <a:prstGeom prst="hexagon">
              <a:avLst>
                <a:gd name="adj" fmla="val 32732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6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6397" name="Text Box 13"/>
            <p:cNvSpPr txBox="1">
              <a:spLocks noChangeArrowheads="1"/>
            </p:cNvSpPr>
            <p:nvPr/>
          </p:nvSpPr>
          <p:spPr bwMode="auto">
            <a:xfrm>
              <a:off x="935" y="3744"/>
              <a:ext cx="5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glucose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>
              <a:off x="1656" y="3864"/>
              <a:ext cx="1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399" name="Group 15"/>
            <p:cNvGrpSpPr>
              <a:grpSpLocks/>
            </p:cNvGrpSpPr>
            <p:nvPr/>
          </p:nvGrpSpPr>
          <p:grpSpPr bwMode="auto">
            <a:xfrm>
              <a:off x="2400" y="2784"/>
              <a:ext cx="1802" cy="624"/>
              <a:chOff x="2400" y="2784"/>
              <a:chExt cx="1802" cy="624"/>
            </a:xfrm>
          </p:grpSpPr>
          <p:sp>
            <p:nvSpPr>
              <p:cNvPr id="16400" name="AutoShape 16"/>
              <p:cNvSpPr>
                <a:spLocks noChangeArrowheads="1"/>
              </p:cNvSpPr>
              <p:nvPr/>
            </p:nvSpPr>
            <p:spPr bwMode="auto">
              <a:xfrm>
                <a:off x="3385" y="2784"/>
                <a:ext cx="817" cy="624"/>
              </a:xfrm>
              <a:prstGeom prst="hexagon">
                <a:avLst>
                  <a:gd name="adj" fmla="val 32732"/>
                  <a:gd name="vf" fmla="val 115470"/>
                </a:avLst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>
                  <a:solidFill>
                    <a:schemeClr val="hlink"/>
                  </a:solidFill>
                  <a:latin typeface="Arial" charset="0"/>
                </a:endParaRPr>
              </a:p>
            </p:txBody>
          </p:sp>
          <p:sp>
            <p:nvSpPr>
              <p:cNvPr id="16401" name="Text Box 17"/>
              <p:cNvSpPr txBox="1">
                <a:spLocks noChangeArrowheads="1"/>
              </p:cNvSpPr>
              <p:nvPr/>
            </p:nvSpPr>
            <p:spPr bwMode="auto">
              <a:xfrm>
                <a:off x="3504" y="2976"/>
                <a:ext cx="59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33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glucose</a:t>
                </a:r>
                <a:endParaRPr lang="en-US" sz="1600">
                  <a:latin typeface="Arial" charset="0"/>
                </a:endParaRPr>
              </a:p>
            </p:txBody>
          </p:sp>
          <p:sp>
            <p:nvSpPr>
              <p:cNvPr id="16402" name="AutoShape 18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817" cy="624"/>
              </a:xfrm>
              <a:prstGeom prst="hexagon">
                <a:avLst>
                  <a:gd name="adj" fmla="val 32732"/>
                  <a:gd name="vf" fmla="val 115470"/>
                </a:avLst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>
                  <a:solidFill>
                    <a:schemeClr val="hlink"/>
                  </a:solidFill>
                  <a:latin typeface="Arial" charset="0"/>
                </a:endParaRPr>
              </a:p>
            </p:txBody>
          </p:sp>
          <p:sp>
            <p:nvSpPr>
              <p:cNvPr id="16403" name="Text Box 19"/>
              <p:cNvSpPr txBox="1">
                <a:spLocks noChangeArrowheads="1"/>
              </p:cNvSpPr>
              <p:nvPr/>
            </p:nvSpPr>
            <p:spPr bwMode="auto">
              <a:xfrm>
                <a:off x="2496" y="2976"/>
                <a:ext cx="59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33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glucose</a:t>
                </a:r>
                <a:endParaRPr lang="en-US" sz="1600">
                  <a:latin typeface="Arial" charset="0"/>
                </a:endParaRPr>
              </a:p>
            </p:txBody>
          </p:sp>
          <p:sp>
            <p:nvSpPr>
              <p:cNvPr id="16404" name="Line 20"/>
              <p:cNvSpPr>
                <a:spLocks noChangeShapeType="1"/>
              </p:cNvSpPr>
              <p:nvPr/>
            </p:nvSpPr>
            <p:spPr bwMode="auto">
              <a:xfrm>
                <a:off x="3217" y="3096"/>
                <a:ext cx="16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05" name="AutoShape 21"/>
            <p:cNvSpPr>
              <a:spLocks noChangeArrowheads="1"/>
            </p:cNvSpPr>
            <p:nvPr/>
          </p:nvSpPr>
          <p:spPr bwMode="auto">
            <a:xfrm>
              <a:off x="3888" y="3552"/>
              <a:ext cx="817" cy="624"/>
            </a:xfrm>
            <a:prstGeom prst="hexagon">
              <a:avLst>
                <a:gd name="adj" fmla="val 32732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6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6406" name="Text Box 22"/>
            <p:cNvSpPr txBox="1">
              <a:spLocks noChangeArrowheads="1"/>
            </p:cNvSpPr>
            <p:nvPr/>
          </p:nvSpPr>
          <p:spPr bwMode="auto">
            <a:xfrm>
              <a:off x="4007" y="3744"/>
              <a:ext cx="5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glucose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16407" name="AutoShape 23"/>
            <p:cNvSpPr>
              <a:spLocks noChangeArrowheads="1"/>
            </p:cNvSpPr>
            <p:nvPr/>
          </p:nvSpPr>
          <p:spPr bwMode="auto">
            <a:xfrm>
              <a:off x="2903" y="3552"/>
              <a:ext cx="817" cy="624"/>
            </a:xfrm>
            <a:prstGeom prst="hexagon">
              <a:avLst>
                <a:gd name="adj" fmla="val 32732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6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6408" name="Text Box 24"/>
            <p:cNvSpPr txBox="1">
              <a:spLocks noChangeArrowheads="1"/>
            </p:cNvSpPr>
            <p:nvPr/>
          </p:nvSpPr>
          <p:spPr bwMode="auto">
            <a:xfrm>
              <a:off x="2976" y="3744"/>
              <a:ext cx="5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glucose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>
              <a:off x="3720" y="3864"/>
              <a:ext cx="1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2064" y="3120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>
              <a:off x="2640" y="3888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 flipV="1">
              <a:off x="1440" y="3408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3" name="Line 29"/>
            <p:cNvSpPr>
              <a:spLocks noChangeShapeType="1"/>
            </p:cNvSpPr>
            <p:nvPr/>
          </p:nvSpPr>
          <p:spPr bwMode="auto">
            <a:xfrm flipV="1">
              <a:off x="3504" y="3408"/>
              <a:ext cx="96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Text Box 30"/>
            <p:cNvSpPr txBox="1">
              <a:spLocks noChangeArrowheads="1"/>
            </p:cNvSpPr>
            <p:nvPr/>
          </p:nvSpPr>
          <p:spPr bwMode="auto">
            <a:xfrm>
              <a:off x="4310" y="3097"/>
              <a:ext cx="9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cellulose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utoUpdateAnimBg="0"/>
      <p:bldP spid="163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6C6B-93FC-41ED-901C-FA1EBFEC23F9}" type="slidenum">
              <a:rPr lang="en-US"/>
              <a:pPr/>
              <a:t>14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33600"/>
            <a:ext cx="7162800" cy="609600"/>
          </a:xfrm>
        </p:spPr>
        <p:txBody>
          <a:bodyPr/>
          <a:lstStyle/>
          <a:p>
            <a:r>
              <a:rPr lang="en-US" sz="8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Lipids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C93D-8CBD-419A-8C2A-8FD3561D2321}" type="slidenum">
              <a:rPr lang="en-US"/>
              <a:pPr/>
              <a:t>15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8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Lipids</a:t>
            </a:r>
            <a:endParaRPr lang="en-US" sz="48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05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>
                <a:latin typeface="Comic Sans MS" pitchFamily="66" charset="0"/>
              </a:rPr>
              <a:t>General term for compounds which are </a:t>
            </a:r>
            <a:r>
              <a:rPr lang="en-US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not soluble in water</a:t>
            </a:r>
            <a:r>
              <a:rPr lang="en-US" sz="3200" b="1" dirty="0">
                <a:latin typeface="Comic Sans MS" pitchFamily="66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latin typeface="Comic Sans MS" pitchFamily="66" charset="0"/>
              </a:rPr>
              <a:t>Lipids </a:t>
            </a: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are soluble in hydrophobic solvents</a:t>
            </a:r>
            <a:r>
              <a:rPr lang="en-US" sz="3200" b="1" dirty="0">
                <a:latin typeface="Comic Sans MS" pitchFamily="66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Remember:</a:t>
            </a:r>
            <a:r>
              <a:rPr lang="en-US" sz="3200" b="1" dirty="0">
                <a:latin typeface="Comic Sans MS" pitchFamily="66" charset="0"/>
              </a:rPr>
              <a:t>  </a:t>
            </a:r>
            <a:r>
              <a:rPr lang="en-US" sz="32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“stores the most energy”</a:t>
            </a: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Examples:	</a:t>
            </a: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1.  Fats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2. </a:t>
            </a: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Phospholipids</a:t>
            </a:r>
            <a:endParaRPr lang="en-US" sz="32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3.  Oils</a:t>
            </a:r>
          </a:p>
          <a:p>
            <a:pPr>
              <a:lnSpc>
                <a:spcPct val="90000"/>
              </a:lnSpc>
              <a:buNone/>
            </a:pP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</a:t>
            </a: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4.  Waxes</a:t>
            </a:r>
            <a:endParaRPr lang="en-US" sz="32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5.  Steroid hormones</a:t>
            </a:r>
          </a:p>
          <a:p>
            <a:pPr>
              <a:lnSpc>
                <a:spcPct val="90000"/>
              </a:lnSpc>
              <a:buNone/>
            </a:pP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6.  </a:t>
            </a: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Triglycerides</a:t>
            </a:r>
            <a:endParaRPr lang="en-US" sz="32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utoUpdateAnimBg="0"/>
      <p:bldP spid="174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60A2-7E4B-4FC4-B9B2-8B5B3680597F}" type="slidenum">
              <a:rPr lang="en-US"/>
              <a:pPr/>
              <a:t>16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162800" cy="609600"/>
          </a:xfrm>
        </p:spPr>
        <p:txBody>
          <a:bodyPr/>
          <a:lstStyle/>
          <a:p>
            <a:r>
              <a:rPr lang="en-US" sz="48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Lipids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Six functions of lipids: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b="1" dirty="0">
                <a:latin typeface="Comic Sans MS" pitchFamily="66" charset="0"/>
              </a:rPr>
              <a:t>	</a:t>
            </a: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1.	Long </a:t>
            </a: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term</a:t>
            </a:r>
            <a:r>
              <a:rPr lang="en-US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energy storage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2.	Protection against heat loss (insulation)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3.	Protection against physical shock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4.	Protection against water loss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5.	Chemical messengers (hormones)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6.	Major component of membranes 		</a:t>
            </a:r>
            <a:r>
              <a:rPr lang="en-US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(phospholipids)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  <p:bldP spid="1843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ADEB-66C0-400D-A8A3-4B18CA47A02D}" type="slidenum">
              <a:rPr lang="en-US"/>
              <a:pPr/>
              <a:t>17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162800" cy="609600"/>
          </a:xfrm>
        </p:spPr>
        <p:txBody>
          <a:bodyPr/>
          <a:lstStyle/>
          <a:p>
            <a:r>
              <a:rPr lang="en-US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Lipids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Triglycerides:</a:t>
            </a:r>
            <a:br>
              <a:rPr lang="en-US" sz="36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36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sz="3600" b="1">
                <a:latin typeface="Comic Sans MS" pitchFamily="66" charset="0"/>
              </a:rPr>
              <a:t>omposed of </a:t>
            </a:r>
            <a:r>
              <a:rPr lang="en-US" sz="36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 glycerol</a:t>
            </a:r>
            <a:r>
              <a:rPr lang="en-US" sz="3600" b="1">
                <a:latin typeface="Comic Sans MS" pitchFamily="66" charset="0"/>
              </a:rPr>
              <a:t> and </a:t>
            </a:r>
            <a:r>
              <a:rPr lang="en-US" sz="36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3 			</a:t>
            </a:r>
            <a:r>
              <a:rPr 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fatty acids</a:t>
            </a:r>
            <a:r>
              <a:rPr lang="en-US" sz="3600" b="1">
                <a:latin typeface="Comic Sans MS" pitchFamily="66" charset="0"/>
              </a:rPr>
              <a:t>.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762000" y="2895600"/>
            <a:ext cx="1447800" cy="3544888"/>
            <a:chOff x="480" y="1824"/>
            <a:chExt cx="912" cy="2233"/>
          </a:xfrm>
        </p:grpSpPr>
        <p:grpSp>
          <p:nvGrpSpPr>
            <p:cNvPr id="19461" name="Group 5"/>
            <p:cNvGrpSpPr>
              <a:grpSpLocks/>
            </p:cNvGrpSpPr>
            <p:nvPr/>
          </p:nvGrpSpPr>
          <p:grpSpPr bwMode="auto">
            <a:xfrm>
              <a:off x="480" y="1824"/>
              <a:ext cx="912" cy="1920"/>
              <a:chOff x="480" y="2112"/>
              <a:chExt cx="912" cy="1920"/>
            </a:xfrm>
          </p:grpSpPr>
          <p:sp>
            <p:nvSpPr>
              <p:cNvPr id="19462" name="Rectangle 6"/>
              <p:cNvSpPr>
                <a:spLocks noChangeArrowheads="1"/>
              </p:cNvSpPr>
              <p:nvPr/>
            </p:nvSpPr>
            <p:spPr bwMode="auto">
              <a:xfrm>
                <a:off x="480" y="2112"/>
                <a:ext cx="912" cy="1920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Arial" charset="0"/>
                </a:endParaRPr>
              </a:p>
            </p:txBody>
          </p:sp>
          <p:sp>
            <p:nvSpPr>
              <p:cNvPr id="19463" name="Text Box 7"/>
              <p:cNvSpPr txBox="1">
                <a:spLocks noChangeArrowheads="1"/>
              </p:cNvSpPr>
              <p:nvPr/>
            </p:nvSpPr>
            <p:spPr bwMode="auto">
              <a:xfrm>
                <a:off x="624" y="2160"/>
                <a:ext cx="737" cy="17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latin typeface="Arial" charset="0"/>
                  </a:rPr>
                  <a:t>    H</a:t>
                </a:r>
              </a:p>
              <a:p>
                <a:endParaRPr lang="en-US" sz="900" b="1">
                  <a:latin typeface="Arial" charset="0"/>
                </a:endParaRPr>
              </a:p>
              <a:p>
                <a:r>
                  <a:rPr lang="en-US" sz="2000" b="1">
                    <a:latin typeface="Arial" charset="0"/>
                  </a:rPr>
                  <a:t>H-C----O</a:t>
                </a:r>
              </a:p>
              <a:p>
                <a:endParaRPr lang="en-US" sz="2800" b="1">
                  <a:latin typeface="Arial" charset="0"/>
                </a:endParaRPr>
              </a:p>
              <a:p>
                <a:r>
                  <a:rPr lang="en-US" sz="2000" b="1">
                    <a:latin typeface="Arial" charset="0"/>
                  </a:rPr>
                  <a:t>H-C----O</a:t>
                </a:r>
              </a:p>
              <a:p>
                <a:endParaRPr lang="en-US" sz="2800" b="1">
                  <a:latin typeface="Arial" charset="0"/>
                </a:endParaRPr>
              </a:p>
              <a:p>
                <a:r>
                  <a:rPr lang="en-US" sz="2000" b="1">
                    <a:latin typeface="Arial" charset="0"/>
                  </a:rPr>
                  <a:t>H-C----O</a:t>
                </a:r>
              </a:p>
              <a:p>
                <a:endParaRPr lang="en-US" sz="1200" b="1">
                  <a:latin typeface="Arial" charset="0"/>
                </a:endParaRPr>
              </a:p>
              <a:p>
                <a:r>
                  <a:rPr lang="en-US" sz="2000" b="1">
                    <a:latin typeface="Arial" charset="0"/>
                  </a:rPr>
                  <a:t>    H</a:t>
                </a:r>
              </a:p>
            </p:txBody>
          </p:sp>
          <p:sp>
            <p:nvSpPr>
              <p:cNvPr id="19464" name="Line 8"/>
              <p:cNvSpPr>
                <a:spLocks noChangeShapeType="1"/>
              </p:cNvSpPr>
              <p:nvPr/>
            </p:nvSpPr>
            <p:spPr bwMode="auto">
              <a:xfrm>
                <a:off x="912" y="235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5" name="Line 9"/>
              <p:cNvSpPr>
                <a:spLocks noChangeShapeType="1"/>
              </p:cNvSpPr>
              <p:nvPr/>
            </p:nvSpPr>
            <p:spPr bwMode="auto">
              <a:xfrm flipV="1">
                <a:off x="912" y="26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6" name="Line 10"/>
              <p:cNvSpPr>
                <a:spLocks noChangeShapeType="1"/>
              </p:cNvSpPr>
              <p:nvPr/>
            </p:nvSpPr>
            <p:spPr bwMode="auto">
              <a:xfrm>
                <a:off x="912" y="312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7" name="Line 11"/>
              <p:cNvSpPr>
                <a:spLocks noChangeShapeType="1"/>
              </p:cNvSpPr>
              <p:nvPr/>
            </p:nvSpPr>
            <p:spPr bwMode="auto">
              <a:xfrm flipH="1">
                <a:off x="912" y="355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518" y="3769"/>
              <a:ext cx="8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660066"/>
                  </a:solidFill>
                  <a:latin typeface="Arial" charset="0"/>
                </a:rPr>
                <a:t>glycerol</a:t>
              </a:r>
              <a:endParaRPr lang="en-US">
                <a:latin typeface="Arial" charset="0"/>
              </a:endParaRPr>
            </a:p>
          </p:txBody>
        </p:sp>
      </p:grpSp>
      <p:grpSp>
        <p:nvGrpSpPr>
          <p:cNvPr id="19469" name="Group 13"/>
          <p:cNvGrpSpPr>
            <a:grpSpLocks/>
          </p:cNvGrpSpPr>
          <p:nvPr/>
        </p:nvGrpSpPr>
        <p:grpSpPr bwMode="auto">
          <a:xfrm>
            <a:off x="2057400" y="3810000"/>
            <a:ext cx="5965825" cy="1258888"/>
            <a:chOff x="1296" y="2400"/>
            <a:chExt cx="3758" cy="793"/>
          </a:xfrm>
        </p:grpSpPr>
        <p:grpSp>
          <p:nvGrpSpPr>
            <p:cNvPr id="19470" name="Group 14"/>
            <p:cNvGrpSpPr>
              <a:grpSpLocks/>
            </p:cNvGrpSpPr>
            <p:nvPr/>
          </p:nvGrpSpPr>
          <p:grpSpPr bwMode="auto">
            <a:xfrm>
              <a:off x="1296" y="2400"/>
              <a:ext cx="3758" cy="490"/>
              <a:chOff x="1296" y="2400"/>
              <a:chExt cx="3758" cy="490"/>
            </a:xfrm>
          </p:grpSpPr>
          <p:sp>
            <p:nvSpPr>
              <p:cNvPr id="19471" name="Text Box 15"/>
              <p:cNvSpPr txBox="1">
                <a:spLocks noChangeArrowheads="1"/>
              </p:cNvSpPr>
              <p:nvPr/>
            </p:nvSpPr>
            <p:spPr bwMode="auto">
              <a:xfrm>
                <a:off x="1392" y="2400"/>
                <a:ext cx="3662" cy="4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O</a:t>
                </a:r>
              </a:p>
              <a:p>
                <a:endParaRPr lang="en-US" sz="500" b="1">
                  <a:solidFill>
                    <a:srgbClr val="CC0000"/>
                  </a:solidFill>
                  <a:latin typeface="Arial" charset="0"/>
                </a:endParaRPr>
              </a:p>
              <a:p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C-CH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3</a:t>
                </a:r>
                <a:endParaRPr lang="en-US" sz="2000" b="1">
                  <a:solidFill>
                    <a:srgbClr val="CC0000"/>
                  </a:solidFill>
                  <a:latin typeface="Arial" charset="0"/>
                </a:endParaRPr>
              </a:p>
            </p:txBody>
          </p:sp>
          <p:sp>
            <p:nvSpPr>
              <p:cNvPr id="19472" name="Text Box 16"/>
              <p:cNvSpPr txBox="1">
                <a:spLocks noChangeArrowheads="1"/>
              </p:cNvSpPr>
              <p:nvPr/>
            </p:nvSpPr>
            <p:spPr bwMode="auto">
              <a:xfrm rot="5320813">
                <a:off x="1422" y="2466"/>
                <a:ext cx="2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CC0000"/>
                    </a:solidFill>
                    <a:latin typeface="Arial" charset="0"/>
                  </a:rPr>
                  <a:t>=</a:t>
                </a:r>
              </a:p>
            </p:txBody>
          </p:sp>
          <p:sp>
            <p:nvSpPr>
              <p:cNvPr id="19473" name="Line 17"/>
              <p:cNvSpPr>
                <a:spLocks noChangeShapeType="1"/>
              </p:cNvSpPr>
              <p:nvPr/>
            </p:nvSpPr>
            <p:spPr bwMode="auto">
              <a:xfrm>
                <a:off x="1296" y="2736"/>
                <a:ext cx="14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74" name="Text Box 18"/>
            <p:cNvSpPr txBox="1">
              <a:spLocks noChangeArrowheads="1"/>
            </p:cNvSpPr>
            <p:nvPr/>
          </p:nvSpPr>
          <p:spPr bwMode="auto">
            <a:xfrm>
              <a:off x="3350" y="2905"/>
              <a:ext cx="10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0000"/>
                  </a:solidFill>
                  <a:latin typeface="Arial" charset="0"/>
                </a:rPr>
                <a:t>fatty acids</a:t>
              </a:r>
            </a:p>
          </p:txBody>
        </p:sp>
      </p:grpSp>
      <p:grpSp>
        <p:nvGrpSpPr>
          <p:cNvPr id="19475" name="Group 19"/>
          <p:cNvGrpSpPr>
            <a:grpSpLocks/>
          </p:cNvGrpSpPr>
          <p:nvPr/>
        </p:nvGrpSpPr>
        <p:grpSpPr bwMode="auto">
          <a:xfrm>
            <a:off x="2057400" y="3048000"/>
            <a:ext cx="5965825" cy="777875"/>
            <a:chOff x="1296" y="1920"/>
            <a:chExt cx="3758" cy="490"/>
          </a:xfrm>
        </p:grpSpPr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1392" y="1920"/>
              <a:ext cx="3662" cy="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CC0000"/>
                  </a:solidFill>
                  <a:latin typeface="Arial" charset="0"/>
                </a:rPr>
                <a:t>O</a:t>
              </a:r>
            </a:p>
            <a:p>
              <a:endParaRPr lang="en-US" sz="500" b="1">
                <a:solidFill>
                  <a:srgbClr val="CC0000"/>
                </a:solidFill>
                <a:latin typeface="Arial" charset="0"/>
              </a:endParaRPr>
            </a:p>
            <a:p>
              <a:r>
                <a:rPr lang="en-US" sz="2000" b="1">
                  <a:solidFill>
                    <a:srgbClr val="CC0000"/>
                  </a:solidFill>
                  <a:latin typeface="Arial" charset="0"/>
                </a:rPr>
                <a:t>C-CH</a:t>
              </a:r>
              <a:r>
                <a:rPr lang="en-US" sz="1900" b="1" baseline="-25000">
                  <a:solidFill>
                    <a:srgbClr val="CC00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CC00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CC00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CC00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CC00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CC00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CC00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CC00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CC00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CC00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CC00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CC00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CC00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CC00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CC00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CC00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CC00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CC00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CC0000"/>
                  </a:solidFill>
                  <a:latin typeface="Arial" charset="0"/>
                </a:rPr>
                <a:t>3</a:t>
              </a:r>
              <a:endParaRPr lang="en-US" sz="2000" b="1">
                <a:solidFill>
                  <a:srgbClr val="CC0000"/>
                </a:solidFill>
                <a:latin typeface="Arial" charset="0"/>
              </a:endParaRPr>
            </a:p>
          </p:txBody>
        </p:sp>
        <p:sp>
          <p:nvSpPr>
            <p:cNvPr id="19477" name="Text Box 21"/>
            <p:cNvSpPr txBox="1">
              <a:spLocks noChangeArrowheads="1"/>
            </p:cNvSpPr>
            <p:nvPr/>
          </p:nvSpPr>
          <p:spPr bwMode="auto">
            <a:xfrm rot="5320813">
              <a:off x="1422" y="1986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00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 flipH="1">
              <a:off x="1296" y="2304"/>
              <a:ext cx="1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79" name="Group 23"/>
          <p:cNvGrpSpPr>
            <a:grpSpLocks/>
          </p:cNvGrpSpPr>
          <p:nvPr/>
        </p:nvGrpSpPr>
        <p:grpSpPr bwMode="auto">
          <a:xfrm>
            <a:off x="2057400" y="4572000"/>
            <a:ext cx="5867400" cy="1463675"/>
            <a:chOff x="1296" y="2880"/>
            <a:chExt cx="3696" cy="922"/>
          </a:xfrm>
        </p:grpSpPr>
        <p:sp>
          <p:nvSpPr>
            <p:cNvPr id="19480" name="Text Box 24"/>
            <p:cNvSpPr txBox="1">
              <a:spLocks noChangeArrowheads="1"/>
            </p:cNvSpPr>
            <p:nvPr/>
          </p:nvSpPr>
          <p:spPr bwMode="auto">
            <a:xfrm>
              <a:off x="1392" y="2880"/>
              <a:ext cx="1546" cy="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6600"/>
                  </a:solidFill>
                  <a:latin typeface="Arial" charset="0"/>
                </a:rPr>
                <a:t>O</a:t>
              </a:r>
            </a:p>
            <a:p>
              <a:endParaRPr lang="en-US" sz="500" b="1">
                <a:solidFill>
                  <a:srgbClr val="006600"/>
                </a:solidFill>
                <a:latin typeface="Arial" charset="0"/>
              </a:endParaRPr>
            </a:p>
            <a:p>
              <a:r>
                <a:rPr lang="en-US" sz="2000" b="1">
                  <a:solidFill>
                    <a:srgbClr val="006600"/>
                  </a:solidFill>
                  <a:latin typeface="Arial" charset="0"/>
                </a:rPr>
                <a:t>C-CH</a:t>
              </a:r>
              <a:r>
                <a:rPr lang="en-US" sz="1900" b="1" baseline="-25000">
                  <a:solidFill>
                    <a:srgbClr val="0066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0066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0066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0066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0066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006600"/>
                  </a:solidFill>
                  <a:latin typeface="Arial" charset="0"/>
                </a:rPr>
                <a:t>-CH</a:t>
              </a:r>
            </a:p>
          </p:txBody>
        </p:sp>
        <p:sp>
          <p:nvSpPr>
            <p:cNvPr id="19481" name="Rectangle 25"/>
            <p:cNvSpPr>
              <a:spLocks noChangeArrowheads="1"/>
            </p:cNvSpPr>
            <p:nvPr/>
          </p:nvSpPr>
          <p:spPr bwMode="auto">
            <a:xfrm rot="1384152">
              <a:off x="2784" y="3552"/>
              <a:ext cx="22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006600"/>
                  </a:solidFill>
                  <a:latin typeface="Arial" charset="0"/>
                </a:rPr>
                <a:t>=CH-CH</a:t>
              </a:r>
              <a:r>
                <a:rPr lang="en-US" sz="1900" b="1" baseline="-25000">
                  <a:solidFill>
                    <a:srgbClr val="0066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0066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0066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0066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0066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0066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006600"/>
                  </a:solidFill>
                  <a:latin typeface="Arial" charset="0"/>
                </a:rPr>
                <a:t>2</a:t>
              </a:r>
              <a:r>
                <a:rPr lang="en-US" sz="2000" b="1">
                  <a:solidFill>
                    <a:srgbClr val="006600"/>
                  </a:solidFill>
                  <a:latin typeface="Arial" charset="0"/>
                </a:rPr>
                <a:t>-CH</a:t>
              </a:r>
              <a:r>
                <a:rPr lang="en-US" sz="1900" b="1" baseline="-25000">
                  <a:solidFill>
                    <a:srgbClr val="0066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9482" name="Text Box 26"/>
            <p:cNvSpPr txBox="1">
              <a:spLocks noChangeArrowheads="1"/>
            </p:cNvSpPr>
            <p:nvPr/>
          </p:nvSpPr>
          <p:spPr bwMode="auto">
            <a:xfrm rot="5320813">
              <a:off x="1422" y="2958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6600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19483" name="Line 27"/>
            <p:cNvSpPr>
              <a:spLocks noChangeShapeType="1"/>
            </p:cNvSpPr>
            <p:nvPr/>
          </p:nvSpPr>
          <p:spPr bwMode="auto">
            <a:xfrm flipH="1">
              <a:off x="1296" y="3216"/>
              <a:ext cx="1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autoUpdateAnimBg="0"/>
      <p:bldP spid="1945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AADB-523C-4260-AAB6-EE9292DE676F}" type="slidenum">
              <a:rPr lang="en-US"/>
              <a:pPr/>
              <a:t>18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Fatty Acids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2057400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sz="2800">
                <a:latin typeface="Comic Sans MS" pitchFamily="66" charset="0"/>
              </a:rPr>
              <a:t>There are two kinds of </a:t>
            </a: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fatty acids</a:t>
            </a:r>
            <a:r>
              <a:rPr lang="en-US" sz="2800">
                <a:latin typeface="Comic Sans MS" pitchFamily="66" charset="0"/>
              </a:rPr>
              <a:t> you may see these on food labels: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2800">
                <a:latin typeface="Comic Sans MS" pitchFamily="66" charset="0"/>
              </a:rPr>
              <a:t>	</a:t>
            </a: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1.	</a:t>
            </a:r>
            <a:r>
              <a:rPr lang="en-US" sz="2800" b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Saturated fatty acids:</a:t>
            </a: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no double bonds (bad)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sz="2800">
                <a:latin typeface="Comic Sans MS" pitchFamily="66" charset="0"/>
              </a:rPr>
              <a:t>	</a:t>
            </a:r>
            <a:r>
              <a:rPr lang="en-US" sz="28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2.	</a:t>
            </a:r>
            <a:r>
              <a:rPr lang="en-US" sz="2800" b="1" u="sng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Unsaturated fatty acids:</a:t>
            </a:r>
            <a:r>
              <a:rPr lang="en-US" sz="28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double bonds (good)</a:t>
            </a:r>
            <a:endParaRPr lang="en-US" sz="2800">
              <a:latin typeface="Comic Sans MS" pitchFamily="66" charset="0"/>
            </a:endParaRP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685800" y="3200400"/>
            <a:ext cx="7489825" cy="838200"/>
            <a:chOff x="816" y="2448"/>
            <a:chExt cx="4718" cy="528"/>
          </a:xfrm>
        </p:grpSpPr>
        <p:grpSp>
          <p:nvGrpSpPr>
            <p:cNvPr id="20485" name="Group 5"/>
            <p:cNvGrpSpPr>
              <a:grpSpLocks/>
            </p:cNvGrpSpPr>
            <p:nvPr/>
          </p:nvGrpSpPr>
          <p:grpSpPr bwMode="auto">
            <a:xfrm>
              <a:off x="1776" y="2448"/>
              <a:ext cx="3758" cy="490"/>
              <a:chOff x="1296" y="1920"/>
              <a:chExt cx="3758" cy="490"/>
            </a:xfrm>
          </p:grpSpPr>
          <p:sp>
            <p:nvSpPr>
              <p:cNvPr id="20486" name="Text Box 6"/>
              <p:cNvSpPr txBox="1">
                <a:spLocks noChangeArrowheads="1"/>
              </p:cNvSpPr>
              <p:nvPr/>
            </p:nvSpPr>
            <p:spPr bwMode="auto">
              <a:xfrm>
                <a:off x="1392" y="1920"/>
                <a:ext cx="3662" cy="4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O</a:t>
                </a:r>
              </a:p>
              <a:p>
                <a:endParaRPr lang="en-US" sz="500" b="1">
                  <a:solidFill>
                    <a:srgbClr val="CC0000"/>
                  </a:solidFill>
                  <a:latin typeface="Arial" charset="0"/>
                </a:endParaRPr>
              </a:p>
              <a:p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C-CH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CC0000"/>
                    </a:solidFill>
                    <a:latin typeface="Arial" charset="0"/>
                  </a:rPr>
                  <a:t>3</a:t>
                </a:r>
                <a:endParaRPr lang="en-US" sz="2000" b="1">
                  <a:solidFill>
                    <a:srgbClr val="CC0000"/>
                  </a:solidFill>
                  <a:latin typeface="Arial" charset="0"/>
                </a:endParaRPr>
              </a:p>
            </p:txBody>
          </p:sp>
          <p:sp>
            <p:nvSpPr>
              <p:cNvPr id="20487" name="Text Box 7"/>
              <p:cNvSpPr txBox="1">
                <a:spLocks noChangeArrowheads="1"/>
              </p:cNvSpPr>
              <p:nvPr/>
            </p:nvSpPr>
            <p:spPr bwMode="auto">
              <a:xfrm rot="5320813">
                <a:off x="1422" y="1986"/>
                <a:ext cx="2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CC0000"/>
                    </a:solidFill>
                    <a:latin typeface="Arial" charset="0"/>
                  </a:rPr>
                  <a:t>=</a:t>
                </a:r>
              </a:p>
            </p:txBody>
          </p:sp>
          <p:sp>
            <p:nvSpPr>
              <p:cNvPr id="20488" name="Line 8"/>
              <p:cNvSpPr>
                <a:spLocks noChangeShapeType="1"/>
              </p:cNvSpPr>
              <p:nvPr/>
            </p:nvSpPr>
            <p:spPr bwMode="auto">
              <a:xfrm flipH="1">
                <a:off x="1296" y="2304"/>
                <a:ext cx="14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816" y="2688"/>
              <a:ext cx="9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saturated</a:t>
              </a:r>
              <a:endParaRPr lang="en-US">
                <a:solidFill>
                  <a:srgbClr val="CC0000"/>
                </a:solidFill>
                <a:latin typeface="Arial" charset="0"/>
              </a:endParaRPr>
            </a:p>
          </p:txBody>
        </p:sp>
      </p:grpSp>
      <p:grpSp>
        <p:nvGrpSpPr>
          <p:cNvPr id="20490" name="Group 10"/>
          <p:cNvGrpSpPr>
            <a:grpSpLocks/>
          </p:cNvGrpSpPr>
          <p:nvPr/>
        </p:nvGrpSpPr>
        <p:grpSpPr bwMode="auto">
          <a:xfrm>
            <a:off x="990600" y="4724400"/>
            <a:ext cx="7478713" cy="1689100"/>
            <a:chOff x="624" y="2976"/>
            <a:chExt cx="4854" cy="1135"/>
          </a:xfrm>
        </p:grpSpPr>
        <p:grpSp>
          <p:nvGrpSpPr>
            <p:cNvPr id="20491" name="Group 11"/>
            <p:cNvGrpSpPr>
              <a:grpSpLocks/>
            </p:cNvGrpSpPr>
            <p:nvPr/>
          </p:nvGrpSpPr>
          <p:grpSpPr bwMode="auto">
            <a:xfrm>
              <a:off x="1824" y="2976"/>
              <a:ext cx="3654" cy="1135"/>
              <a:chOff x="1296" y="2880"/>
              <a:chExt cx="3654" cy="1135"/>
            </a:xfrm>
          </p:grpSpPr>
          <p:sp>
            <p:nvSpPr>
              <p:cNvPr id="20492" name="Text Box 12"/>
              <p:cNvSpPr txBox="1">
                <a:spLocks noChangeArrowheads="1"/>
              </p:cNvSpPr>
              <p:nvPr/>
            </p:nvSpPr>
            <p:spPr bwMode="auto">
              <a:xfrm>
                <a:off x="1392" y="2880"/>
                <a:ext cx="1593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06600"/>
                    </a:solidFill>
                    <a:latin typeface="Arial" charset="0"/>
                  </a:rPr>
                  <a:t>O</a:t>
                </a:r>
              </a:p>
              <a:p>
                <a:endParaRPr lang="en-US" sz="500" b="1">
                  <a:solidFill>
                    <a:srgbClr val="006600"/>
                  </a:solidFill>
                  <a:latin typeface="Arial" charset="0"/>
                </a:endParaRPr>
              </a:p>
              <a:p>
                <a:r>
                  <a:rPr lang="en-US" sz="2000" b="1">
                    <a:solidFill>
                      <a:srgbClr val="006600"/>
                    </a:solidFill>
                    <a:latin typeface="Arial" charset="0"/>
                  </a:rPr>
                  <a:t>C-CH</a:t>
                </a:r>
                <a:r>
                  <a:rPr lang="en-US" sz="1900" b="1" baseline="-25000">
                    <a:solidFill>
                      <a:srgbClr val="0066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0066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0066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0066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0066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006600"/>
                    </a:solidFill>
                    <a:latin typeface="Arial" charset="0"/>
                  </a:rPr>
                  <a:t>-CH</a:t>
                </a:r>
              </a:p>
            </p:txBody>
          </p:sp>
          <p:sp>
            <p:nvSpPr>
              <p:cNvPr id="20493" name="Rectangle 13"/>
              <p:cNvSpPr>
                <a:spLocks noChangeArrowheads="1"/>
              </p:cNvSpPr>
              <p:nvPr/>
            </p:nvSpPr>
            <p:spPr bwMode="auto">
              <a:xfrm rot="1384152">
                <a:off x="2742" y="3544"/>
                <a:ext cx="2208" cy="4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rgbClr val="006600"/>
                    </a:solidFill>
                    <a:latin typeface="Arial" charset="0"/>
                  </a:rPr>
                  <a:t>=CH-CH</a:t>
                </a:r>
                <a:r>
                  <a:rPr lang="en-US" sz="1900" b="1" baseline="-25000">
                    <a:solidFill>
                      <a:srgbClr val="0066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0066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0066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0066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0066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0066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006600"/>
                    </a:solidFill>
                    <a:latin typeface="Arial" charset="0"/>
                  </a:rPr>
                  <a:t>2</a:t>
                </a:r>
                <a:r>
                  <a:rPr lang="en-US" sz="2000" b="1">
                    <a:solidFill>
                      <a:srgbClr val="006600"/>
                    </a:solidFill>
                    <a:latin typeface="Arial" charset="0"/>
                  </a:rPr>
                  <a:t>-CH</a:t>
                </a:r>
                <a:r>
                  <a:rPr lang="en-US" sz="1900" b="1" baseline="-25000">
                    <a:solidFill>
                      <a:srgbClr val="006600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20494" name="Text Box 14"/>
              <p:cNvSpPr txBox="1">
                <a:spLocks noChangeArrowheads="1"/>
              </p:cNvSpPr>
              <p:nvPr/>
            </p:nvSpPr>
            <p:spPr bwMode="auto">
              <a:xfrm rot="5320813">
                <a:off x="1410" y="2960"/>
                <a:ext cx="243" cy="2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6600"/>
                    </a:solidFill>
                    <a:latin typeface="Arial" charset="0"/>
                  </a:rPr>
                  <a:t>=</a:t>
                </a:r>
              </a:p>
            </p:txBody>
          </p:sp>
          <p:sp>
            <p:nvSpPr>
              <p:cNvPr id="20495" name="Line 15"/>
              <p:cNvSpPr>
                <a:spLocks noChangeShapeType="1"/>
              </p:cNvSpPr>
              <p:nvPr/>
            </p:nvSpPr>
            <p:spPr bwMode="auto">
              <a:xfrm flipH="1">
                <a:off x="1296" y="3216"/>
                <a:ext cx="14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496" name="Text Box 16"/>
            <p:cNvSpPr txBox="1">
              <a:spLocks noChangeArrowheads="1"/>
            </p:cNvSpPr>
            <p:nvPr/>
          </p:nvSpPr>
          <p:spPr bwMode="auto">
            <a:xfrm>
              <a:off x="624" y="3168"/>
              <a:ext cx="1252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6600"/>
                  </a:solidFill>
                  <a:latin typeface="Arial" charset="0"/>
                </a:rPr>
                <a:t>unsaturated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  <p:bldP spid="2048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D182-6C2E-4975-8FDB-528196F93760}" type="slidenum">
              <a:rPr lang="en-US"/>
              <a:pPr/>
              <a:t>19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33600"/>
            <a:ext cx="7162800" cy="609600"/>
          </a:xfrm>
        </p:spPr>
        <p:txBody>
          <a:bodyPr/>
          <a:lstStyle/>
          <a:p>
            <a:r>
              <a:rPr lang="en-US" sz="8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Proteins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4022-93B9-4D1C-A440-A24FCC379497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85800"/>
            <a:ext cx="7162800" cy="609600"/>
          </a:xfrm>
        </p:spPr>
        <p:txBody>
          <a:bodyPr/>
          <a:lstStyle/>
          <a:p>
            <a:r>
              <a:rPr lang="en-US" sz="54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Organic Compounds</a:t>
            </a:r>
            <a:endParaRPr lang="en-US" sz="5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r>
              <a:rPr lang="en-US" sz="3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Compounds</a:t>
            </a:r>
            <a:r>
              <a:rPr lang="en-US" sz="3600">
                <a:latin typeface="Comic Sans MS" pitchFamily="66" charset="0"/>
              </a:rPr>
              <a:t> that contain </a:t>
            </a:r>
            <a:r>
              <a:rPr 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CARBON</a:t>
            </a:r>
            <a:r>
              <a:rPr lang="en-US" sz="3600">
                <a:latin typeface="Comic Sans MS" pitchFamily="66" charset="0"/>
              </a:rPr>
              <a:t> are called </a:t>
            </a:r>
            <a:r>
              <a:rPr lang="en-US" sz="3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organic</a:t>
            </a:r>
            <a:r>
              <a:rPr lang="en-US" sz="3600">
                <a:latin typeface="Comic Sans MS" pitchFamily="66" charset="0"/>
              </a:rPr>
              <a:t>.</a:t>
            </a:r>
          </a:p>
          <a:p>
            <a:pPr>
              <a:buFontTx/>
              <a:buNone/>
            </a:pPr>
            <a:endParaRPr lang="en-US" sz="3600">
              <a:latin typeface="Comic Sans MS" pitchFamily="66" charset="0"/>
            </a:endParaRPr>
          </a:p>
          <a:p>
            <a:r>
              <a:rPr lang="en-US" sz="36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Macromolecules</a:t>
            </a:r>
            <a:r>
              <a:rPr lang="en-US" sz="3600">
                <a:latin typeface="Comic Sans MS" pitchFamily="66" charset="0"/>
              </a:rPr>
              <a:t> are large </a:t>
            </a:r>
            <a:r>
              <a:rPr lang="en-US" sz="3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organic molecules</a:t>
            </a:r>
            <a:r>
              <a:rPr lang="en-US" sz="360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D9D1-96C2-4B1D-9824-45D993B0718E}" type="slidenum">
              <a:rPr lang="en-US"/>
              <a:pPr/>
              <a:t>20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48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Proteins (Polypeptides)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333399"/>
                </a:solidFill>
                <a:latin typeface="Comic Sans MS" pitchFamily="66" charset="0"/>
              </a:rPr>
              <a:t>Amino acids (20 different kinds of </a:t>
            </a:r>
            <a:r>
              <a:rPr lang="en-US" sz="2800" b="1" dirty="0" err="1">
                <a:solidFill>
                  <a:srgbClr val="333399"/>
                </a:solidFill>
                <a:latin typeface="Comic Sans MS" pitchFamily="66" charset="0"/>
              </a:rPr>
              <a:t>aa</a:t>
            </a:r>
            <a:r>
              <a:rPr lang="en-US" sz="2800" b="1" dirty="0">
                <a:solidFill>
                  <a:srgbClr val="333399"/>
                </a:solidFill>
                <a:latin typeface="Comic Sans MS" pitchFamily="66" charset="0"/>
              </a:rPr>
              <a:t>)</a:t>
            </a:r>
            <a:r>
              <a:rPr lang="en-US" sz="2800" dirty="0">
                <a:latin typeface="Comic Sans MS" pitchFamily="66" charset="0"/>
              </a:rPr>
              <a:t> bonded together by </a:t>
            </a:r>
            <a:r>
              <a:rPr lang="en-US" sz="2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peptide bonds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2800" dirty="0">
                <a:latin typeface="Comic Sans MS" pitchFamily="66" charset="0"/>
              </a:rPr>
              <a:t>(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polypeptides</a:t>
            </a:r>
            <a:r>
              <a:rPr lang="en-US" sz="2800" dirty="0">
                <a:latin typeface="Comic Sans MS" pitchFamily="66" charset="0"/>
              </a:rPr>
              <a:t>).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Six functions of proteins:</a:t>
            </a:r>
            <a:endParaRPr lang="en-US" sz="28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1.	Storage:		albumin (egg white)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2.	Transport: 	hemoglobin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3.	Regulatory:	hormones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4.	Movement:	muscles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en-US" sz="28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5.	Structural:	membranes, hair, nails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6.	Enzymes:		cellular reactions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  <p:bldP spid="2150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73F0-F5A1-4722-8A51-775C5797DBC2}" type="slidenum">
              <a:rPr lang="en-US"/>
              <a:pPr/>
              <a:t>21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162800" cy="609600"/>
          </a:xfrm>
        </p:spPr>
        <p:txBody>
          <a:bodyPr/>
          <a:lstStyle/>
          <a:p>
            <a:r>
              <a:rPr lang="en-US" sz="48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Proteins (Polypeptides)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543800" cy="43434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Four levels of protein structure:</a:t>
            </a:r>
          </a:p>
          <a:p>
            <a:pPr>
              <a:buFontTx/>
              <a:buNone/>
            </a:pPr>
            <a:r>
              <a:rPr lang="en-US" sz="3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A.	Primary Structure</a:t>
            </a:r>
          </a:p>
          <a:p>
            <a:pPr>
              <a:buFontTx/>
              <a:buNone/>
            </a:pPr>
            <a:r>
              <a:rPr lang="en-US" sz="3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B.	Secondary Structure </a:t>
            </a:r>
          </a:p>
          <a:p>
            <a:pPr>
              <a:buFontTx/>
              <a:buNone/>
            </a:pPr>
            <a:r>
              <a:rPr lang="en-US" sz="3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C.	Tertiary Structure </a:t>
            </a:r>
          </a:p>
          <a:p>
            <a:pPr>
              <a:buFontTx/>
              <a:buNone/>
            </a:pPr>
            <a:r>
              <a:rPr lang="en-US" sz="3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D.	Quaternary Structure </a:t>
            </a:r>
            <a:endParaRPr lang="en-US" sz="36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  <p:bldP spid="2253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0C73-D611-4542-A659-3157A7168FBF}" type="slidenum">
              <a:rPr lang="en-US"/>
              <a:pPr/>
              <a:t>22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162800" cy="609600"/>
          </a:xfrm>
        </p:spPr>
        <p:txBody>
          <a:bodyPr/>
          <a:lstStyle/>
          <a:p>
            <a:r>
              <a:rPr lang="en-US" sz="5400" b="1">
                <a:solidFill>
                  <a:srgbClr val="333399"/>
                </a:solidFill>
              </a:rPr>
              <a:t>Primary Structure</a:t>
            </a:r>
            <a:endParaRPr lang="en-US" sz="5400" b="1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162800" cy="18288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1">
                <a:solidFill>
                  <a:srgbClr val="CC3300"/>
                </a:solidFill>
                <a:latin typeface="Comic Sans MS" pitchFamily="66" charset="0"/>
              </a:rPr>
              <a:t>Amino acids</a:t>
            </a:r>
            <a:r>
              <a:rPr lang="en-US" sz="3600" b="1">
                <a:solidFill>
                  <a:srgbClr val="333399"/>
                </a:solidFill>
                <a:latin typeface="Comic Sans MS" pitchFamily="66" charset="0"/>
              </a:rPr>
              <a:t> </a:t>
            </a:r>
            <a:r>
              <a:rPr lang="en-US" sz="3600" b="1">
                <a:latin typeface="Comic Sans MS" pitchFamily="66" charset="0"/>
              </a:rPr>
              <a:t>bonded together by </a:t>
            </a:r>
            <a:r>
              <a:rPr lang="en-US" sz="3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peptide bonds (straight chains)</a:t>
            </a:r>
            <a:endParaRPr lang="en-US" b="1"/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838200" y="3048000"/>
            <a:ext cx="6997700" cy="2359025"/>
            <a:chOff x="593" y="2208"/>
            <a:chExt cx="4408" cy="1486"/>
          </a:xfrm>
        </p:grpSpPr>
        <p:sp>
          <p:nvSpPr>
            <p:cNvPr id="23557" name="Oval 5"/>
            <p:cNvSpPr>
              <a:spLocks noChangeArrowheads="1"/>
            </p:cNvSpPr>
            <p:nvPr/>
          </p:nvSpPr>
          <p:spPr bwMode="auto">
            <a:xfrm>
              <a:off x="593" y="2705"/>
              <a:ext cx="472" cy="4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8" name="Oval 6"/>
            <p:cNvSpPr>
              <a:spLocks noChangeArrowheads="1"/>
            </p:cNvSpPr>
            <p:nvPr/>
          </p:nvSpPr>
          <p:spPr bwMode="auto">
            <a:xfrm>
              <a:off x="1361" y="2705"/>
              <a:ext cx="472" cy="4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9" name="Oval 7"/>
            <p:cNvSpPr>
              <a:spLocks noChangeArrowheads="1"/>
            </p:cNvSpPr>
            <p:nvPr/>
          </p:nvSpPr>
          <p:spPr bwMode="auto">
            <a:xfrm>
              <a:off x="2129" y="2705"/>
              <a:ext cx="472" cy="4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0" name="Oval 8"/>
            <p:cNvSpPr>
              <a:spLocks noChangeArrowheads="1"/>
            </p:cNvSpPr>
            <p:nvPr/>
          </p:nvSpPr>
          <p:spPr bwMode="auto">
            <a:xfrm>
              <a:off x="2945" y="2705"/>
              <a:ext cx="472" cy="4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1" name="Oval 9"/>
            <p:cNvSpPr>
              <a:spLocks noChangeArrowheads="1"/>
            </p:cNvSpPr>
            <p:nvPr/>
          </p:nvSpPr>
          <p:spPr bwMode="auto">
            <a:xfrm>
              <a:off x="3761" y="2705"/>
              <a:ext cx="472" cy="4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" name="Oval 10"/>
            <p:cNvSpPr>
              <a:spLocks noChangeArrowheads="1"/>
            </p:cNvSpPr>
            <p:nvPr/>
          </p:nvSpPr>
          <p:spPr bwMode="auto">
            <a:xfrm>
              <a:off x="4529" y="2705"/>
              <a:ext cx="472" cy="4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624" y="2784"/>
              <a:ext cx="43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aa1</a:t>
              </a:r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1392" y="2784"/>
              <a:ext cx="43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aa2</a:t>
              </a:r>
            </a:p>
          </p:txBody>
        </p:sp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2160" y="2784"/>
              <a:ext cx="43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aa3</a:t>
              </a:r>
            </a:p>
          </p:txBody>
        </p:sp>
        <p:sp>
          <p:nvSpPr>
            <p:cNvPr id="23566" name="Rectangle 14"/>
            <p:cNvSpPr>
              <a:spLocks noChangeArrowheads="1"/>
            </p:cNvSpPr>
            <p:nvPr/>
          </p:nvSpPr>
          <p:spPr bwMode="auto">
            <a:xfrm>
              <a:off x="2976" y="2784"/>
              <a:ext cx="43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aa4</a:t>
              </a:r>
            </a:p>
          </p:txBody>
        </p:sp>
        <p:sp>
          <p:nvSpPr>
            <p:cNvPr id="23567" name="Rectangle 15"/>
            <p:cNvSpPr>
              <a:spLocks noChangeArrowheads="1"/>
            </p:cNvSpPr>
            <p:nvPr/>
          </p:nvSpPr>
          <p:spPr bwMode="auto">
            <a:xfrm>
              <a:off x="3792" y="2784"/>
              <a:ext cx="43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aa5</a:t>
              </a:r>
            </a:p>
          </p:txBody>
        </p:sp>
        <p:sp>
          <p:nvSpPr>
            <p:cNvPr id="23568" name="Rectangle 16"/>
            <p:cNvSpPr>
              <a:spLocks noChangeArrowheads="1"/>
            </p:cNvSpPr>
            <p:nvPr/>
          </p:nvSpPr>
          <p:spPr bwMode="auto">
            <a:xfrm>
              <a:off x="4560" y="2784"/>
              <a:ext cx="43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Arial" charset="0"/>
                </a:rPr>
                <a:t>aa6</a:t>
              </a:r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>
              <a:off x="1853" y="2941"/>
              <a:ext cx="2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>
              <a:off x="1085" y="2941"/>
              <a:ext cx="2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>
              <a:off x="2621" y="2941"/>
              <a:ext cx="30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>
              <a:off x="3437" y="2941"/>
              <a:ext cx="30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Line 21"/>
            <p:cNvSpPr>
              <a:spLocks noChangeShapeType="1"/>
            </p:cNvSpPr>
            <p:nvPr/>
          </p:nvSpPr>
          <p:spPr bwMode="auto">
            <a:xfrm>
              <a:off x="4253" y="2941"/>
              <a:ext cx="2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4" name="Rectangle 22"/>
            <p:cNvSpPr>
              <a:spLocks noChangeArrowheads="1"/>
            </p:cNvSpPr>
            <p:nvPr/>
          </p:nvSpPr>
          <p:spPr bwMode="auto">
            <a:xfrm>
              <a:off x="864" y="3408"/>
              <a:ext cx="1457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333399"/>
                  </a:solidFill>
                  <a:latin typeface="Arial" charset="0"/>
                </a:rPr>
                <a:t>Peptide Bonds</a:t>
              </a:r>
            </a:p>
          </p:txBody>
        </p:sp>
        <p:sp>
          <p:nvSpPr>
            <p:cNvPr id="23575" name="Freeform 23"/>
            <p:cNvSpPr>
              <a:spLocks/>
            </p:cNvSpPr>
            <p:nvPr/>
          </p:nvSpPr>
          <p:spPr bwMode="auto">
            <a:xfrm>
              <a:off x="1189" y="3049"/>
              <a:ext cx="73" cy="325"/>
            </a:xfrm>
            <a:custGeom>
              <a:avLst/>
              <a:gdLst>
                <a:gd name="T0" fmla="*/ 72 w 73"/>
                <a:gd name="T1" fmla="*/ 324 h 325"/>
                <a:gd name="T2" fmla="*/ 60 w 73"/>
                <a:gd name="T3" fmla="*/ 288 h 325"/>
                <a:gd name="T4" fmla="*/ 48 w 73"/>
                <a:gd name="T5" fmla="*/ 252 h 325"/>
                <a:gd name="T6" fmla="*/ 36 w 73"/>
                <a:gd name="T7" fmla="*/ 216 h 325"/>
                <a:gd name="T8" fmla="*/ 24 w 73"/>
                <a:gd name="T9" fmla="*/ 180 h 325"/>
                <a:gd name="T10" fmla="*/ 24 w 73"/>
                <a:gd name="T11" fmla="*/ 144 h 325"/>
                <a:gd name="T12" fmla="*/ 12 w 73"/>
                <a:gd name="T13" fmla="*/ 108 h 325"/>
                <a:gd name="T14" fmla="*/ 0 w 73"/>
                <a:gd name="T15" fmla="*/ 72 h 325"/>
                <a:gd name="T16" fmla="*/ 0 w 73"/>
                <a:gd name="T17" fmla="*/ 36 h 325"/>
                <a:gd name="T18" fmla="*/ 0 w 73"/>
                <a:gd name="T19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3" h="325">
                  <a:moveTo>
                    <a:pt x="72" y="324"/>
                  </a:moveTo>
                  <a:lnTo>
                    <a:pt x="60" y="288"/>
                  </a:lnTo>
                  <a:lnTo>
                    <a:pt x="48" y="252"/>
                  </a:lnTo>
                  <a:lnTo>
                    <a:pt x="36" y="216"/>
                  </a:lnTo>
                  <a:lnTo>
                    <a:pt x="24" y="180"/>
                  </a:lnTo>
                  <a:lnTo>
                    <a:pt x="24" y="144"/>
                  </a:lnTo>
                  <a:lnTo>
                    <a:pt x="12" y="108"/>
                  </a:lnTo>
                  <a:lnTo>
                    <a:pt x="0" y="72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Freeform 24"/>
            <p:cNvSpPr>
              <a:spLocks/>
            </p:cNvSpPr>
            <p:nvPr/>
          </p:nvSpPr>
          <p:spPr bwMode="auto">
            <a:xfrm>
              <a:off x="1885" y="3133"/>
              <a:ext cx="73" cy="289"/>
            </a:xfrm>
            <a:custGeom>
              <a:avLst/>
              <a:gdLst>
                <a:gd name="T0" fmla="*/ 0 w 73"/>
                <a:gd name="T1" fmla="*/ 288 h 289"/>
                <a:gd name="T2" fmla="*/ 24 w 73"/>
                <a:gd name="T3" fmla="*/ 252 h 289"/>
                <a:gd name="T4" fmla="*/ 36 w 73"/>
                <a:gd name="T5" fmla="*/ 216 h 289"/>
                <a:gd name="T6" fmla="*/ 48 w 73"/>
                <a:gd name="T7" fmla="*/ 180 h 289"/>
                <a:gd name="T8" fmla="*/ 60 w 73"/>
                <a:gd name="T9" fmla="*/ 144 h 289"/>
                <a:gd name="T10" fmla="*/ 60 w 73"/>
                <a:gd name="T11" fmla="*/ 108 h 289"/>
                <a:gd name="T12" fmla="*/ 72 w 73"/>
                <a:gd name="T13" fmla="*/ 72 h 289"/>
                <a:gd name="T14" fmla="*/ 72 w 73"/>
                <a:gd name="T15" fmla="*/ 36 h 289"/>
                <a:gd name="T16" fmla="*/ 72 w 73"/>
                <a:gd name="T17" fmla="*/ 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289">
                  <a:moveTo>
                    <a:pt x="0" y="288"/>
                  </a:moveTo>
                  <a:lnTo>
                    <a:pt x="24" y="252"/>
                  </a:lnTo>
                  <a:lnTo>
                    <a:pt x="36" y="216"/>
                  </a:lnTo>
                  <a:lnTo>
                    <a:pt x="48" y="180"/>
                  </a:lnTo>
                  <a:lnTo>
                    <a:pt x="60" y="144"/>
                  </a:lnTo>
                  <a:lnTo>
                    <a:pt x="60" y="108"/>
                  </a:lnTo>
                  <a:lnTo>
                    <a:pt x="72" y="72"/>
                  </a:lnTo>
                  <a:lnTo>
                    <a:pt x="72" y="36"/>
                  </a:lnTo>
                  <a:lnTo>
                    <a:pt x="72" y="0"/>
                  </a:lnTo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Rectangle 25"/>
            <p:cNvSpPr>
              <a:spLocks noChangeArrowheads="1"/>
            </p:cNvSpPr>
            <p:nvPr/>
          </p:nvSpPr>
          <p:spPr bwMode="auto">
            <a:xfrm>
              <a:off x="1248" y="2208"/>
              <a:ext cx="168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CC0000"/>
                  </a:solidFill>
                  <a:latin typeface="Arial" charset="0"/>
                </a:rPr>
                <a:t>Amino Acids (aa)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23578" name="Line 26"/>
            <p:cNvSpPr>
              <a:spLocks noChangeShapeType="1"/>
            </p:cNvSpPr>
            <p:nvPr/>
          </p:nvSpPr>
          <p:spPr bwMode="auto">
            <a:xfrm flipV="1">
              <a:off x="989" y="2445"/>
              <a:ext cx="256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9" name="Line 27"/>
            <p:cNvSpPr>
              <a:spLocks noChangeShapeType="1"/>
            </p:cNvSpPr>
            <p:nvPr/>
          </p:nvSpPr>
          <p:spPr bwMode="auto">
            <a:xfrm>
              <a:off x="2880" y="2448"/>
              <a:ext cx="192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utoUpdateAnimBg="0"/>
      <p:bldP spid="2355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BCF0-D7B7-482B-AA1E-8B86E5394518}" type="slidenum">
              <a:rPr lang="en-US"/>
              <a:pPr/>
              <a:t>23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sz="48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Secondary Structure</a:t>
            </a:r>
            <a:endParaRPr lang="en-US" sz="4800" b="1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114800"/>
          </a:xfrm>
        </p:spPr>
        <p:txBody>
          <a:bodyPr/>
          <a:lstStyle/>
          <a:p>
            <a:r>
              <a:rPr lang="en-US" sz="3200" b="1">
                <a:latin typeface="Comic Sans MS" pitchFamily="66" charset="0"/>
              </a:rPr>
              <a:t>3-dimensional folding arrangement of a </a:t>
            </a:r>
            <a:r>
              <a:rPr lang="en-US" sz="32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primary structure</a:t>
            </a:r>
            <a:r>
              <a:rPr lang="en-US" sz="3200" b="1">
                <a:latin typeface="Comic Sans MS" pitchFamily="66" charset="0"/>
              </a:rPr>
              <a:t> into </a:t>
            </a:r>
            <a: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coils</a:t>
            </a:r>
            <a:r>
              <a:rPr lang="en-US" sz="3200" b="1">
                <a:latin typeface="Comic Sans MS" pitchFamily="66" charset="0"/>
              </a:rPr>
              <a:t> and </a:t>
            </a:r>
            <a: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pleats</a:t>
            </a:r>
            <a:r>
              <a:rPr lang="en-US" sz="3200" b="1">
                <a:latin typeface="Comic Sans MS" pitchFamily="66" charset="0"/>
              </a:rPr>
              <a:t> held together by </a:t>
            </a:r>
            <a:r>
              <a:rPr lang="en-US" sz="32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hydrogen bonds</a:t>
            </a:r>
            <a:r>
              <a:rPr lang="en-US" sz="3200" b="1">
                <a:latin typeface="Comic Sans MS" pitchFamily="66" charset="0"/>
              </a:rPr>
              <a:t>.</a:t>
            </a:r>
          </a:p>
          <a:p>
            <a: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Two examples:</a:t>
            </a:r>
            <a:endParaRPr lang="en-US" sz="3200" b="1">
              <a:latin typeface="Comic Sans MS" pitchFamily="66" charset="0"/>
            </a:endParaRP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0" y="3657600"/>
            <a:ext cx="3505200" cy="2667000"/>
            <a:chOff x="0" y="2304"/>
            <a:chExt cx="2208" cy="1680"/>
          </a:xfrm>
        </p:grpSpPr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0" y="2832"/>
              <a:ext cx="1159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Alpha Helix</a:t>
              </a:r>
              <a:endParaRPr lang="en-US" b="1">
                <a:solidFill>
                  <a:srgbClr val="CC0000"/>
                </a:solidFill>
                <a:latin typeface="Arial" charset="0"/>
              </a:endParaRPr>
            </a:p>
          </p:txBody>
        </p:sp>
        <p:sp>
          <p:nvSpPr>
            <p:cNvPr id="24582" name="Freeform 6"/>
            <p:cNvSpPr>
              <a:spLocks/>
            </p:cNvSpPr>
            <p:nvPr/>
          </p:nvSpPr>
          <p:spPr bwMode="auto">
            <a:xfrm>
              <a:off x="1056" y="2304"/>
              <a:ext cx="1152" cy="1680"/>
            </a:xfrm>
            <a:custGeom>
              <a:avLst/>
              <a:gdLst>
                <a:gd name="T0" fmla="*/ 952 w 1128"/>
                <a:gd name="T1" fmla="*/ 40 h 1912"/>
                <a:gd name="T2" fmla="*/ 328 w 1128"/>
                <a:gd name="T3" fmla="*/ 40 h 1912"/>
                <a:gd name="T4" fmla="*/ 184 w 1128"/>
                <a:gd name="T5" fmla="*/ 280 h 1912"/>
                <a:gd name="T6" fmla="*/ 904 w 1128"/>
                <a:gd name="T7" fmla="*/ 472 h 1912"/>
                <a:gd name="T8" fmla="*/ 952 w 1128"/>
                <a:gd name="T9" fmla="*/ 280 h 1912"/>
                <a:gd name="T10" fmla="*/ 184 w 1128"/>
                <a:gd name="T11" fmla="*/ 520 h 1912"/>
                <a:gd name="T12" fmla="*/ 184 w 1128"/>
                <a:gd name="T13" fmla="*/ 712 h 1912"/>
                <a:gd name="T14" fmla="*/ 904 w 1128"/>
                <a:gd name="T15" fmla="*/ 904 h 1912"/>
                <a:gd name="T16" fmla="*/ 952 w 1128"/>
                <a:gd name="T17" fmla="*/ 712 h 1912"/>
                <a:gd name="T18" fmla="*/ 184 w 1128"/>
                <a:gd name="T19" fmla="*/ 952 h 1912"/>
                <a:gd name="T20" fmla="*/ 184 w 1128"/>
                <a:gd name="T21" fmla="*/ 1192 h 1912"/>
                <a:gd name="T22" fmla="*/ 952 w 1128"/>
                <a:gd name="T23" fmla="*/ 1336 h 1912"/>
                <a:gd name="T24" fmla="*/ 1000 w 1128"/>
                <a:gd name="T25" fmla="*/ 1096 h 1912"/>
                <a:gd name="T26" fmla="*/ 184 w 1128"/>
                <a:gd name="T27" fmla="*/ 1432 h 1912"/>
                <a:gd name="T28" fmla="*/ 136 w 1128"/>
                <a:gd name="T29" fmla="*/ 1720 h 1912"/>
                <a:gd name="T30" fmla="*/ 1000 w 1128"/>
                <a:gd name="T31" fmla="*/ 1720 h 1912"/>
                <a:gd name="T32" fmla="*/ 904 w 1128"/>
                <a:gd name="T33" fmla="*/ 1528 h 1912"/>
                <a:gd name="T34" fmla="*/ 88 w 1128"/>
                <a:gd name="T35" fmla="*/ 1912 h 1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8" h="1912">
                  <a:moveTo>
                    <a:pt x="952" y="40"/>
                  </a:moveTo>
                  <a:cubicBezTo>
                    <a:pt x="704" y="20"/>
                    <a:pt x="456" y="0"/>
                    <a:pt x="328" y="40"/>
                  </a:cubicBezTo>
                  <a:cubicBezTo>
                    <a:pt x="200" y="80"/>
                    <a:pt x="88" y="208"/>
                    <a:pt x="184" y="280"/>
                  </a:cubicBezTo>
                  <a:cubicBezTo>
                    <a:pt x="280" y="352"/>
                    <a:pt x="776" y="472"/>
                    <a:pt x="904" y="472"/>
                  </a:cubicBezTo>
                  <a:cubicBezTo>
                    <a:pt x="1032" y="472"/>
                    <a:pt x="1072" y="272"/>
                    <a:pt x="952" y="280"/>
                  </a:cubicBezTo>
                  <a:cubicBezTo>
                    <a:pt x="832" y="288"/>
                    <a:pt x="312" y="448"/>
                    <a:pt x="184" y="520"/>
                  </a:cubicBezTo>
                  <a:cubicBezTo>
                    <a:pt x="56" y="592"/>
                    <a:pt x="64" y="648"/>
                    <a:pt x="184" y="712"/>
                  </a:cubicBezTo>
                  <a:cubicBezTo>
                    <a:pt x="304" y="776"/>
                    <a:pt x="776" y="904"/>
                    <a:pt x="904" y="904"/>
                  </a:cubicBezTo>
                  <a:cubicBezTo>
                    <a:pt x="1032" y="904"/>
                    <a:pt x="1072" y="704"/>
                    <a:pt x="952" y="712"/>
                  </a:cubicBezTo>
                  <a:cubicBezTo>
                    <a:pt x="832" y="720"/>
                    <a:pt x="312" y="872"/>
                    <a:pt x="184" y="952"/>
                  </a:cubicBezTo>
                  <a:cubicBezTo>
                    <a:pt x="56" y="1032"/>
                    <a:pt x="56" y="1128"/>
                    <a:pt x="184" y="1192"/>
                  </a:cubicBezTo>
                  <a:cubicBezTo>
                    <a:pt x="312" y="1256"/>
                    <a:pt x="816" y="1352"/>
                    <a:pt x="952" y="1336"/>
                  </a:cubicBezTo>
                  <a:cubicBezTo>
                    <a:pt x="1088" y="1320"/>
                    <a:pt x="1128" y="1080"/>
                    <a:pt x="1000" y="1096"/>
                  </a:cubicBezTo>
                  <a:cubicBezTo>
                    <a:pt x="872" y="1112"/>
                    <a:pt x="328" y="1328"/>
                    <a:pt x="184" y="1432"/>
                  </a:cubicBezTo>
                  <a:cubicBezTo>
                    <a:pt x="40" y="1536"/>
                    <a:pt x="0" y="1672"/>
                    <a:pt x="136" y="1720"/>
                  </a:cubicBezTo>
                  <a:cubicBezTo>
                    <a:pt x="272" y="1768"/>
                    <a:pt x="872" y="1752"/>
                    <a:pt x="1000" y="1720"/>
                  </a:cubicBezTo>
                  <a:cubicBezTo>
                    <a:pt x="1128" y="1688"/>
                    <a:pt x="1056" y="1496"/>
                    <a:pt x="904" y="1528"/>
                  </a:cubicBezTo>
                  <a:cubicBezTo>
                    <a:pt x="752" y="1560"/>
                    <a:pt x="420" y="1736"/>
                    <a:pt x="88" y="1912"/>
                  </a:cubicBezTo>
                </a:path>
              </a:pathLst>
            </a:custGeom>
            <a:noFill/>
            <a:ln w="57150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 flipV="1">
              <a:off x="2112" y="3456"/>
              <a:ext cx="0" cy="24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>
              <a:off x="2112" y="3024"/>
              <a:ext cx="0" cy="24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Line 9"/>
            <p:cNvSpPr>
              <a:spLocks noChangeShapeType="1"/>
            </p:cNvSpPr>
            <p:nvPr/>
          </p:nvSpPr>
          <p:spPr bwMode="auto">
            <a:xfrm>
              <a:off x="2112" y="2640"/>
              <a:ext cx="0" cy="336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86" name="Group 10"/>
          <p:cNvGrpSpPr>
            <a:grpSpLocks/>
          </p:cNvGrpSpPr>
          <p:nvPr/>
        </p:nvGrpSpPr>
        <p:grpSpPr bwMode="auto">
          <a:xfrm>
            <a:off x="4343400" y="3657600"/>
            <a:ext cx="4449763" cy="2054225"/>
            <a:chOff x="2736" y="2304"/>
            <a:chExt cx="2803" cy="1294"/>
          </a:xfrm>
        </p:grpSpPr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3696" y="3312"/>
              <a:ext cx="1843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Beta Pleated Sheet</a:t>
              </a:r>
              <a:endParaRPr 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4588" name="Freeform 12"/>
            <p:cNvSpPr>
              <a:spLocks/>
            </p:cNvSpPr>
            <p:nvPr/>
          </p:nvSpPr>
          <p:spPr bwMode="auto">
            <a:xfrm>
              <a:off x="2736" y="2304"/>
              <a:ext cx="2448" cy="432"/>
            </a:xfrm>
            <a:custGeom>
              <a:avLst/>
              <a:gdLst>
                <a:gd name="T0" fmla="*/ 0 w 2448"/>
                <a:gd name="T1" fmla="*/ 432 h 432"/>
                <a:gd name="T2" fmla="*/ 72 w 2448"/>
                <a:gd name="T3" fmla="*/ 360 h 432"/>
                <a:gd name="T4" fmla="*/ 108 w 2448"/>
                <a:gd name="T5" fmla="*/ 336 h 432"/>
                <a:gd name="T6" fmla="*/ 216 w 2448"/>
                <a:gd name="T7" fmla="*/ 240 h 432"/>
                <a:gd name="T8" fmla="*/ 276 w 2448"/>
                <a:gd name="T9" fmla="*/ 180 h 432"/>
                <a:gd name="T10" fmla="*/ 300 w 2448"/>
                <a:gd name="T11" fmla="*/ 144 h 432"/>
                <a:gd name="T12" fmla="*/ 336 w 2448"/>
                <a:gd name="T13" fmla="*/ 120 h 432"/>
                <a:gd name="T14" fmla="*/ 372 w 2448"/>
                <a:gd name="T15" fmla="*/ 84 h 432"/>
                <a:gd name="T16" fmla="*/ 396 w 2448"/>
                <a:gd name="T17" fmla="*/ 48 h 432"/>
                <a:gd name="T18" fmla="*/ 864 w 2448"/>
                <a:gd name="T19" fmla="*/ 432 h 432"/>
                <a:gd name="T20" fmla="*/ 1248 w 2448"/>
                <a:gd name="T21" fmla="*/ 48 h 432"/>
                <a:gd name="T22" fmla="*/ 1680 w 2448"/>
                <a:gd name="T23" fmla="*/ 432 h 432"/>
                <a:gd name="T24" fmla="*/ 2016 w 2448"/>
                <a:gd name="T25" fmla="*/ 0 h 432"/>
                <a:gd name="T26" fmla="*/ 2448 w 2448"/>
                <a:gd name="T27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8" h="432">
                  <a:moveTo>
                    <a:pt x="0" y="432"/>
                  </a:moveTo>
                  <a:cubicBezTo>
                    <a:pt x="24" y="408"/>
                    <a:pt x="44" y="379"/>
                    <a:pt x="72" y="360"/>
                  </a:cubicBezTo>
                  <a:cubicBezTo>
                    <a:pt x="84" y="352"/>
                    <a:pt x="97" y="346"/>
                    <a:pt x="108" y="336"/>
                  </a:cubicBezTo>
                  <a:cubicBezTo>
                    <a:pt x="231" y="226"/>
                    <a:pt x="134" y="294"/>
                    <a:pt x="216" y="240"/>
                  </a:cubicBezTo>
                  <a:cubicBezTo>
                    <a:pt x="280" y="144"/>
                    <a:pt x="196" y="260"/>
                    <a:pt x="276" y="180"/>
                  </a:cubicBezTo>
                  <a:cubicBezTo>
                    <a:pt x="286" y="170"/>
                    <a:pt x="290" y="154"/>
                    <a:pt x="300" y="144"/>
                  </a:cubicBezTo>
                  <a:cubicBezTo>
                    <a:pt x="310" y="134"/>
                    <a:pt x="325" y="129"/>
                    <a:pt x="336" y="120"/>
                  </a:cubicBezTo>
                  <a:cubicBezTo>
                    <a:pt x="349" y="109"/>
                    <a:pt x="361" y="97"/>
                    <a:pt x="372" y="84"/>
                  </a:cubicBezTo>
                  <a:cubicBezTo>
                    <a:pt x="381" y="73"/>
                    <a:pt x="396" y="48"/>
                    <a:pt x="396" y="48"/>
                  </a:cubicBezTo>
                  <a:lnTo>
                    <a:pt x="864" y="432"/>
                  </a:lnTo>
                  <a:lnTo>
                    <a:pt x="1248" y="48"/>
                  </a:lnTo>
                  <a:lnTo>
                    <a:pt x="1680" y="432"/>
                  </a:lnTo>
                  <a:lnTo>
                    <a:pt x="2016" y="0"/>
                  </a:lnTo>
                  <a:lnTo>
                    <a:pt x="2448" y="432"/>
                  </a:lnTo>
                </a:path>
              </a:pathLst>
            </a:custGeom>
            <a:noFill/>
            <a:ln w="57150">
              <a:solidFill>
                <a:srgbClr val="00CC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Freeform 13"/>
            <p:cNvSpPr>
              <a:spLocks/>
            </p:cNvSpPr>
            <p:nvPr/>
          </p:nvSpPr>
          <p:spPr bwMode="auto">
            <a:xfrm>
              <a:off x="2736" y="2784"/>
              <a:ext cx="2448" cy="432"/>
            </a:xfrm>
            <a:custGeom>
              <a:avLst/>
              <a:gdLst>
                <a:gd name="T0" fmla="*/ 0 w 2448"/>
                <a:gd name="T1" fmla="*/ 432 h 432"/>
                <a:gd name="T2" fmla="*/ 72 w 2448"/>
                <a:gd name="T3" fmla="*/ 360 h 432"/>
                <a:gd name="T4" fmla="*/ 108 w 2448"/>
                <a:gd name="T5" fmla="*/ 336 h 432"/>
                <a:gd name="T6" fmla="*/ 216 w 2448"/>
                <a:gd name="T7" fmla="*/ 240 h 432"/>
                <a:gd name="T8" fmla="*/ 276 w 2448"/>
                <a:gd name="T9" fmla="*/ 180 h 432"/>
                <a:gd name="T10" fmla="*/ 300 w 2448"/>
                <a:gd name="T11" fmla="*/ 144 h 432"/>
                <a:gd name="T12" fmla="*/ 336 w 2448"/>
                <a:gd name="T13" fmla="*/ 120 h 432"/>
                <a:gd name="T14" fmla="*/ 372 w 2448"/>
                <a:gd name="T15" fmla="*/ 84 h 432"/>
                <a:gd name="T16" fmla="*/ 396 w 2448"/>
                <a:gd name="T17" fmla="*/ 48 h 432"/>
                <a:gd name="T18" fmla="*/ 864 w 2448"/>
                <a:gd name="T19" fmla="*/ 432 h 432"/>
                <a:gd name="T20" fmla="*/ 1248 w 2448"/>
                <a:gd name="T21" fmla="*/ 48 h 432"/>
                <a:gd name="T22" fmla="*/ 1680 w 2448"/>
                <a:gd name="T23" fmla="*/ 432 h 432"/>
                <a:gd name="T24" fmla="*/ 2016 w 2448"/>
                <a:gd name="T25" fmla="*/ 0 h 432"/>
                <a:gd name="T26" fmla="*/ 2448 w 2448"/>
                <a:gd name="T27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8" h="432">
                  <a:moveTo>
                    <a:pt x="0" y="432"/>
                  </a:moveTo>
                  <a:cubicBezTo>
                    <a:pt x="24" y="408"/>
                    <a:pt x="44" y="379"/>
                    <a:pt x="72" y="360"/>
                  </a:cubicBezTo>
                  <a:cubicBezTo>
                    <a:pt x="84" y="352"/>
                    <a:pt x="97" y="346"/>
                    <a:pt x="108" y="336"/>
                  </a:cubicBezTo>
                  <a:cubicBezTo>
                    <a:pt x="231" y="226"/>
                    <a:pt x="134" y="294"/>
                    <a:pt x="216" y="240"/>
                  </a:cubicBezTo>
                  <a:cubicBezTo>
                    <a:pt x="280" y="144"/>
                    <a:pt x="196" y="260"/>
                    <a:pt x="276" y="180"/>
                  </a:cubicBezTo>
                  <a:cubicBezTo>
                    <a:pt x="286" y="170"/>
                    <a:pt x="290" y="154"/>
                    <a:pt x="300" y="144"/>
                  </a:cubicBezTo>
                  <a:cubicBezTo>
                    <a:pt x="310" y="134"/>
                    <a:pt x="325" y="129"/>
                    <a:pt x="336" y="120"/>
                  </a:cubicBezTo>
                  <a:cubicBezTo>
                    <a:pt x="349" y="109"/>
                    <a:pt x="361" y="97"/>
                    <a:pt x="372" y="84"/>
                  </a:cubicBezTo>
                  <a:cubicBezTo>
                    <a:pt x="381" y="73"/>
                    <a:pt x="396" y="48"/>
                    <a:pt x="396" y="48"/>
                  </a:cubicBezTo>
                  <a:lnTo>
                    <a:pt x="864" y="432"/>
                  </a:lnTo>
                  <a:lnTo>
                    <a:pt x="1248" y="48"/>
                  </a:lnTo>
                  <a:lnTo>
                    <a:pt x="1680" y="432"/>
                  </a:lnTo>
                  <a:lnTo>
                    <a:pt x="2016" y="0"/>
                  </a:lnTo>
                  <a:lnTo>
                    <a:pt x="2448" y="432"/>
                  </a:lnTo>
                </a:path>
              </a:pathLst>
            </a:custGeom>
            <a:noFill/>
            <a:ln w="57150">
              <a:solidFill>
                <a:srgbClr val="00CC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Line 14"/>
            <p:cNvSpPr>
              <a:spLocks noChangeShapeType="1"/>
            </p:cNvSpPr>
            <p:nvPr/>
          </p:nvSpPr>
          <p:spPr bwMode="auto">
            <a:xfrm>
              <a:off x="2736" y="2736"/>
              <a:ext cx="0" cy="48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1" name="Line 15"/>
            <p:cNvSpPr>
              <a:spLocks noChangeShapeType="1"/>
            </p:cNvSpPr>
            <p:nvPr/>
          </p:nvSpPr>
          <p:spPr bwMode="auto">
            <a:xfrm>
              <a:off x="3120" y="2400"/>
              <a:ext cx="0" cy="48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Line 16"/>
            <p:cNvSpPr>
              <a:spLocks noChangeShapeType="1"/>
            </p:cNvSpPr>
            <p:nvPr/>
          </p:nvSpPr>
          <p:spPr bwMode="auto">
            <a:xfrm>
              <a:off x="3600" y="2736"/>
              <a:ext cx="0" cy="48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>
              <a:off x="3984" y="2352"/>
              <a:ext cx="0" cy="48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Line 18"/>
            <p:cNvSpPr>
              <a:spLocks noChangeShapeType="1"/>
            </p:cNvSpPr>
            <p:nvPr/>
          </p:nvSpPr>
          <p:spPr bwMode="auto">
            <a:xfrm>
              <a:off x="4416" y="2736"/>
              <a:ext cx="0" cy="48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5" name="Line 19"/>
            <p:cNvSpPr>
              <a:spLocks noChangeShapeType="1"/>
            </p:cNvSpPr>
            <p:nvPr/>
          </p:nvSpPr>
          <p:spPr bwMode="auto">
            <a:xfrm>
              <a:off x="4752" y="2304"/>
              <a:ext cx="0" cy="48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6" name="Line 20"/>
            <p:cNvSpPr>
              <a:spLocks noChangeShapeType="1"/>
            </p:cNvSpPr>
            <p:nvPr/>
          </p:nvSpPr>
          <p:spPr bwMode="auto">
            <a:xfrm>
              <a:off x="5184" y="2736"/>
              <a:ext cx="0" cy="48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97" name="Group 21"/>
          <p:cNvGrpSpPr>
            <a:grpSpLocks/>
          </p:cNvGrpSpPr>
          <p:nvPr/>
        </p:nvGrpSpPr>
        <p:grpSpPr bwMode="auto">
          <a:xfrm>
            <a:off x="3505200" y="4648200"/>
            <a:ext cx="3549650" cy="1749425"/>
            <a:chOff x="2208" y="2928"/>
            <a:chExt cx="2236" cy="1102"/>
          </a:xfrm>
        </p:grpSpPr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784" y="3744"/>
              <a:ext cx="166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Hydrogen Bonds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24599" name="Line 23"/>
            <p:cNvSpPr>
              <a:spLocks noChangeShapeType="1"/>
            </p:cNvSpPr>
            <p:nvPr/>
          </p:nvSpPr>
          <p:spPr bwMode="auto">
            <a:xfrm flipH="1" flipV="1">
              <a:off x="2208" y="3552"/>
              <a:ext cx="528" cy="240"/>
            </a:xfrm>
            <a:prstGeom prst="line">
              <a:avLst/>
            </a:prstGeom>
            <a:noFill/>
            <a:ln w="50800">
              <a:solidFill>
                <a:srgbClr val="3333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Line 24"/>
            <p:cNvSpPr>
              <a:spLocks noChangeShapeType="1"/>
            </p:cNvSpPr>
            <p:nvPr/>
          </p:nvSpPr>
          <p:spPr bwMode="auto">
            <a:xfrm flipV="1">
              <a:off x="2976" y="2928"/>
              <a:ext cx="576" cy="816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 autoUpdateAnimBg="0"/>
      <p:bldP spid="2457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0856-C498-4BEB-A1FA-F69D9853875A}" type="slidenum">
              <a:rPr lang="en-US"/>
              <a:pPr/>
              <a:t>24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8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Tertiary Structure</a:t>
            </a:r>
            <a:endParaRPr lang="en-US" sz="4800" b="1">
              <a:solidFill>
                <a:schemeClr val="tx1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4114800"/>
          </a:xfrm>
        </p:spPr>
        <p:txBody>
          <a:bodyPr/>
          <a:lstStyle/>
          <a:p>
            <a:r>
              <a:rPr lang="en-US" sz="32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Secondary structures</a:t>
            </a:r>
            <a:r>
              <a:rPr lang="en-US" sz="3200" b="1">
                <a:latin typeface="Comic Sans MS" pitchFamily="66" charset="0"/>
              </a:rPr>
              <a:t> </a:t>
            </a:r>
            <a: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bent</a:t>
            </a:r>
            <a:r>
              <a:rPr lang="en-US" sz="3200" b="1">
                <a:latin typeface="Comic Sans MS" pitchFamily="66" charset="0"/>
              </a:rPr>
              <a:t> and </a:t>
            </a:r>
            <a: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folded</a:t>
            </a:r>
            <a:r>
              <a:rPr lang="en-US" sz="3200" b="1">
                <a:latin typeface="Comic Sans MS" pitchFamily="66" charset="0"/>
              </a:rPr>
              <a:t> into a </a:t>
            </a:r>
            <a:r>
              <a:rPr lang="en-US" sz="32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more complex 3-D arrangement</a:t>
            </a:r>
            <a:r>
              <a:rPr lang="en-US" sz="3200" b="1">
                <a:latin typeface="Comic Sans MS" pitchFamily="66" charset="0"/>
              </a:rPr>
              <a:t> of linked polypeptides</a:t>
            </a:r>
          </a:p>
          <a:p>
            <a:r>
              <a:rPr lang="en-US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Bonds:  H-bonds, ionic, disulfide bridges (S-S)</a:t>
            </a:r>
          </a:p>
          <a:p>
            <a:r>
              <a:rPr lang="en-US" sz="3200" b="1">
                <a:latin typeface="Comic Sans MS" pitchFamily="66" charset="0"/>
              </a:rPr>
              <a:t>Call a </a:t>
            </a:r>
            <a:r>
              <a:rPr lang="en-US" sz="32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“subunit”.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25604" name="Freeform 4"/>
          <p:cNvSpPr>
            <a:spLocks/>
          </p:cNvSpPr>
          <p:nvPr/>
        </p:nvSpPr>
        <p:spPr bwMode="auto">
          <a:xfrm>
            <a:off x="3810000" y="3124200"/>
            <a:ext cx="5030788" cy="3468688"/>
          </a:xfrm>
          <a:custGeom>
            <a:avLst/>
            <a:gdLst>
              <a:gd name="T0" fmla="*/ 1404 w 3169"/>
              <a:gd name="T1" fmla="*/ 0 h 2185"/>
              <a:gd name="T2" fmla="*/ 588 w 3169"/>
              <a:gd name="T3" fmla="*/ 24 h 2185"/>
              <a:gd name="T4" fmla="*/ 12 w 3169"/>
              <a:gd name="T5" fmla="*/ 336 h 2185"/>
              <a:gd name="T6" fmla="*/ 0 w 3169"/>
              <a:gd name="T7" fmla="*/ 984 h 2185"/>
              <a:gd name="T8" fmla="*/ 108 w 3169"/>
              <a:gd name="T9" fmla="*/ 1584 h 2185"/>
              <a:gd name="T10" fmla="*/ 768 w 3169"/>
              <a:gd name="T11" fmla="*/ 2016 h 2185"/>
              <a:gd name="T12" fmla="*/ 1728 w 3169"/>
              <a:gd name="T13" fmla="*/ 2136 h 2185"/>
              <a:gd name="T14" fmla="*/ 2724 w 3169"/>
              <a:gd name="T15" fmla="*/ 2136 h 2185"/>
              <a:gd name="T16" fmla="*/ 3168 w 3169"/>
              <a:gd name="T17" fmla="*/ 1272 h 2185"/>
              <a:gd name="T18" fmla="*/ 2808 w 3169"/>
              <a:gd name="T19" fmla="*/ 288 h 2185"/>
              <a:gd name="T20" fmla="*/ 2076 w 3169"/>
              <a:gd name="T21" fmla="*/ 24 h 2185"/>
              <a:gd name="T22" fmla="*/ 1608 w 3169"/>
              <a:gd name="T23" fmla="*/ 120 h 2185"/>
              <a:gd name="T24" fmla="*/ 852 w 3169"/>
              <a:gd name="T25" fmla="*/ 96 h 2185"/>
              <a:gd name="T26" fmla="*/ 204 w 3169"/>
              <a:gd name="T27" fmla="*/ 228 h 2185"/>
              <a:gd name="T28" fmla="*/ 912 w 3169"/>
              <a:gd name="T29" fmla="*/ 492 h 2185"/>
              <a:gd name="T30" fmla="*/ 504 w 3169"/>
              <a:gd name="T31" fmla="*/ 324 h 2185"/>
              <a:gd name="T32" fmla="*/ 168 w 3169"/>
              <a:gd name="T33" fmla="*/ 660 h 2185"/>
              <a:gd name="T34" fmla="*/ 960 w 3169"/>
              <a:gd name="T35" fmla="*/ 828 h 2185"/>
              <a:gd name="T36" fmla="*/ 600 w 3169"/>
              <a:gd name="T37" fmla="*/ 660 h 2185"/>
              <a:gd name="T38" fmla="*/ 192 w 3169"/>
              <a:gd name="T39" fmla="*/ 888 h 2185"/>
              <a:gd name="T40" fmla="*/ 864 w 3169"/>
              <a:gd name="T41" fmla="*/ 1212 h 2185"/>
              <a:gd name="T42" fmla="*/ 564 w 3169"/>
              <a:gd name="T43" fmla="*/ 1020 h 2185"/>
              <a:gd name="T44" fmla="*/ 84 w 3169"/>
              <a:gd name="T45" fmla="*/ 1248 h 2185"/>
              <a:gd name="T46" fmla="*/ 852 w 3169"/>
              <a:gd name="T47" fmla="*/ 1500 h 2185"/>
              <a:gd name="T48" fmla="*/ 576 w 3169"/>
              <a:gd name="T49" fmla="*/ 1368 h 2185"/>
              <a:gd name="T50" fmla="*/ 252 w 3169"/>
              <a:gd name="T51" fmla="*/ 1644 h 2185"/>
              <a:gd name="T52" fmla="*/ 804 w 3169"/>
              <a:gd name="T53" fmla="*/ 1788 h 2185"/>
              <a:gd name="T54" fmla="*/ 1188 w 3169"/>
              <a:gd name="T55" fmla="*/ 1368 h 2185"/>
              <a:gd name="T56" fmla="*/ 1368 w 3169"/>
              <a:gd name="T57" fmla="*/ 1200 h 2185"/>
              <a:gd name="T58" fmla="*/ 1584 w 3169"/>
              <a:gd name="T59" fmla="*/ 816 h 2185"/>
              <a:gd name="T60" fmla="*/ 1860 w 3169"/>
              <a:gd name="T61" fmla="*/ 684 h 2185"/>
              <a:gd name="T62" fmla="*/ 2280 w 3169"/>
              <a:gd name="T63" fmla="*/ 732 h 2185"/>
              <a:gd name="T64" fmla="*/ 2220 w 3169"/>
              <a:gd name="T65" fmla="*/ 300 h 2185"/>
              <a:gd name="T66" fmla="*/ 2796 w 3169"/>
              <a:gd name="T67" fmla="*/ 816 h 2185"/>
              <a:gd name="T68" fmla="*/ 2520 w 3169"/>
              <a:gd name="T69" fmla="*/ 984 h 2185"/>
              <a:gd name="T70" fmla="*/ 2220 w 3169"/>
              <a:gd name="T71" fmla="*/ 1392 h 2185"/>
              <a:gd name="T72" fmla="*/ 1968 w 3169"/>
              <a:gd name="T73" fmla="*/ 1212 h 2185"/>
              <a:gd name="T74" fmla="*/ 1944 w 3169"/>
              <a:gd name="T75" fmla="*/ 1500 h 2185"/>
              <a:gd name="T76" fmla="*/ 1620 w 3169"/>
              <a:gd name="T77" fmla="*/ 1512 h 2185"/>
              <a:gd name="T78" fmla="*/ 1716 w 3169"/>
              <a:gd name="T79" fmla="*/ 1620 h 2185"/>
              <a:gd name="T80" fmla="*/ 1140 w 3169"/>
              <a:gd name="T81" fmla="*/ 1668 h 2185"/>
              <a:gd name="T82" fmla="*/ 1428 w 3169"/>
              <a:gd name="T83" fmla="*/ 1956 h 2185"/>
              <a:gd name="T84" fmla="*/ 2004 w 3169"/>
              <a:gd name="T85" fmla="*/ 1812 h 2185"/>
              <a:gd name="T86" fmla="*/ 2364 w 3169"/>
              <a:gd name="T87" fmla="*/ 1884 h 2185"/>
              <a:gd name="T88" fmla="*/ 2940 w 3169"/>
              <a:gd name="T89" fmla="*/ 1668 h 2185"/>
              <a:gd name="T90" fmla="*/ 2256 w 3169"/>
              <a:gd name="T91" fmla="*/ 1620 h 2185"/>
              <a:gd name="T92" fmla="*/ 2784 w 3169"/>
              <a:gd name="T93" fmla="*/ 1548 h 2185"/>
              <a:gd name="T94" fmla="*/ 2172 w 3169"/>
              <a:gd name="T95" fmla="*/ 1188 h 2185"/>
              <a:gd name="T96" fmla="*/ 1968 w 3169"/>
              <a:gd name="T97" fmla="*/ 1476 h 2185"/>
              <a:gd name="T98" fmla="*/ 2460 w 3169"/>
              <a:gd name="T99" fmla="*/ 1116 h 2185"/>
              <a:gd name="T100" fmla="*/ 1356 w 3169"/>
              <a:gd name="T101" fmla="*/ 1080 h 2185"/>
              <a:gd name="T102" fmla="*/ 1812 w 3169"/>
              <a:gd name="T103" fmla="*/ 996 h 2185"/>
              <a:gd name="T104" fmla="*/ 1344 w 3169"/>
              <a:gd name="T105" fmla="*/ 624 h 2185"/>
              <a:gd name="T106" fmla="*/ 1128 w 3169"/>
              <a:gd name="T107" fmla="*/ 852 h 2185"/>
              <a:gd name="T108" fmla="*/ 1920 w 3169"/>
              <a:gd name="T109" fmla="*/ 624 h 2185"/>
              <a:gd name="T110" fmla="*/ 1056 w 3169"/>
              <a:gd name="T111" fmla="*/ 300 h 2185"/>
              <a:gd name="T112" fmla="*/ 1152 w 3169"/>
              <a:gd name="T113" fmla="*/ 516 h 2185"/>
              <a:gd name="T114" fmla="*/ 1404 w 3169"/>
              <a:gd name="T115" fmla="*/ 216 h 2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169" h="2185">
                <a:moveTo>
                  <a:pt x="1908" y="0"/>
                </a:moveTo>
                <a:lnTo>
                  <a:pt x="1872" y="24"/>
                </a:lnTo>
                <a:lnTo>
                  <a:pt x="1824" y="24"/>
                </a:lnTo>
                <a:lnTo>
                  <a:pt x="1752" y="12"/>
                </a:lnTo>
                <a:lnTo>
                  <a:pt x="1680" y="12"/>
                </a:lnTo>
                <a:lnTo>
                  <a:pt x="1644" y="12"/>
                </a:lnTo>
                <a:lnTo>
                  <a:pt x="1608" y="0"/>
                </a:lnTo>
                <a:lnTo>
                  <a:pt x="1572" y="0"/>
                </a:lnTo>
                <a:lnTo>
                  <a:pt x="1536" y="0"/>
                </a:lnTo>
                <a:lnTo>
                  <a:pt x="1500" y="0"/>
                </a:lnTo>
                <a:lnTo>
                  <a:pt x="1404" y="0"/>
                </a:lnTo>
                <a:lnTo>
                  <a:pt x="1332" y="0"/>
                </a:lnTo>
                <a:lnTo>
                  <a:pt x="1260" y="0"/>
                </a:lnTo>
                <a:lnTo>
                  <a:pt x="1188" y="12"/>
                </a:lnTo>
                <a:lnTo>
                  <a:pt x="1116" y="12"/>
                </a:lnTo>
                <a:lnTo>
                  <a:pt x="1044" y="12"/>
                </a:lnTo>
                <a:lnTo>
                  <a:pt x="972" y="12"/>
                </a:lnTo>
                <a:lnTo>
                  <a:pt x="900" y="12"/>
                </a:lnTo>
                <a:lnTo>
                  <a:pt x="828" y="24"/>
                </a:lnTo>
                <a:lnTo>
                  <a:pt x="756" y="24"/>
                </a:lnTo>
                <a:lnTo>
                  <a:pt x="684" y="24"/>
                </a:lnTo>
                <a:lnTo>
                  <a:pt x="588" y="24"/>
                </a:lnTo>
                <a:lnTo>
                  <a:pt x="516" y="36"/>
                </a:lnTo>
                <a:lnTo>
                  <a:pt x="396" y="48"/>
                </a:lnTo>
                <a:lnTo>
                  <a:pt x="324" y="60"/>
                </a:lnTo>
                <a:lnTo>
                  <a:pt x="228" y="84"/>
                </a:lnTo>
                <a:lnTo>
                  <a:pt x="180" y="96"/>
                </a:lnTo>
                <a:lnTo>
                  <a:pt x="132" y="132"/>
                </a:lnTo>
                <a:lnTo>
                  <a:pt x="84" y="180"/>
                </a:lnTo>
                <a:lnTo>
                  <a:pt x="48" y="216"/>
                </a:lnTo>
                <a:lnTo>
                  <a:pt x="36" y="252"/>
                </a:lnTo>
                <a:lnTo>
                  <a:pt x="24" y="288"/>
                </a:lnTo>
                <a:lnTo>
                  <a:pt x="12" y="336"/>
                </a:lnTo>
                <a:lnTo>
                  <a:pt x="0" y="408"/>
                </a:lnTo>
                <a:lnTo>
                  <a:pt x="0" y="456"/>
                </a:lnTo>
                <a:lnTo>
                  <a:pt x="0" y="492"/>
                </a:lnTo>
                <a:lnTo>
                  <a:pt x="0" y="528"/>
                </a:lnTo>
                <a:lnTo>
                  <a:pt x="0" y="564"/>
                </a:lnTo>
                <a:lnTo>
                  <a:pt x="0" y="636"/>
                </a:lnTo>
                <a:lnTo>
                  <a:pt x="0" y="708"/>
                </a:lnTo>
                <a:lnTo>
                  <a:pt x="0" y="804"/>
                </a:lnTo>
                <a:lnTo>
                  <a:pt x="0" y="876"/>
                </a:lnTo>
                <a:lnTo>
                  <a:pt x="0" y="948"/>
                </a:lnTo>
                <a:lnTo>
                  <a:pt x="0" y="984"/>
                </a:lnTo>
                <a:lnTo>
                  <a:pt x="0" y="1032"/>
                </a:lnTo>
                <a:lnTo>
                  <a:pt x="0" y="1080"/>
                </a:lnTo>
                <a:lnTo>
                  <a:pt x="0" y="1128"/>
                </a:lnTo>
                <a:lnTo>
                  <a:pt x="0" y="1224"/>
                </a:lnTo>
                <a:lnTo>
                  <a:pt x="0" y="1320"/>
                </a:lnTo>
                <a:lnTo>
                  <a:pt x="12" y="1356"/>
                </a:lnTo>
                <a:lnTo>
                  <a:pt x="24" y="1404"/>
                </a:lnTo>
                <a:lnTo>
                  <a:pt x="48" y="1452"/>
                </a:lnTo>
                <a:lnTo>
                  <a:pt x="60" y="1488"/>
                </a:lnTo>
                <a:lnTo>
                  <a:pt x="96" y="1512"/>
                </a:lnTo>
                <a:lnTo>
                  <a:pt x="108" y="1584"/>
                </a:lnTo>
                <a:lnTo>
                  <a:pt x="132" y="1656"/>
                </a:lnTo>
                <a:lnTo>
                  <a:pt x="204" y="1752"/>
                </a:lnTo>
                <a:lnTo>
                  <a:pt x="240" y="1800"/>
                </a:lnTo>
                <a:lnTo>
                  <a:pt x="276" y="1848"/>
                </a:lnTo>
                <a:lnTo>
                  <a:pt x="312" y="1872"/>
                </a:lnTo>
                <a:lnTo>
                  <a:pt x="360" y="1920"/>
                </a:lnTo>
                <a:lnTo>
                  <a:pt x="432" y="1944"/>
                </a:lnTo>
                <a:lnTo>
                  <a:pt x="504" y="1956"/>
                </a:lnTo>
                <a:lnTo>
                  <a:pt x="624" y="1992"/>
                </a:lnTo>
                <a:lnTo>
                  <a:pt x="696" y="2016"/>
                </a:lnTo>
                <a:lnTo>
                  <a:pt x="768" y="2016"/>
                </a:lnTo>
                <a:lnTo>
                  <a:pt x="864" y="2028"/>
                </a:lnTo>
                <a:lnTo>
                  <a:pt x="936" y="2028"/>
                </a:lnTo>
                <a:lnTo>
                  <a:pt x="1008" y="2028"/>
                </a:lnTo>
                <a:lnTo>
                  <a:pt x="1104" y="2040"/>
                </a:lnTo>
                <a:lnTo>
                  <a:pt x="1176" y="2040"/>
                </a:lnTo>
                <a:lnTo>
                  <a:pt x="1248" y="2040"/>
                </a:lnTo>
                <a:lnTo>
                  <a:pt x="1368" y="2064"/>
                </a:lnTo>
                <a:lnTo>
                  <a:pt x="1464" y="2076"/>
                </a:lnTo>
                <a:lnTo>
                  <a:pt x="1560" y="2088"/>
                </a:lnTo>
                <a:lnTo>
                  <a:pt x="1656" y="2112"/>
                </a:lnTo>
                <a:lnTo>
                  <a:pt x="1728" y="2136"/>
                </a:lnTo>
                <a:lnTo>
                  <a:pt x="1800" y="2148"/>
                </a:lnTo>
                <a:lnTo>
                  <a:pt x="1848" y="2160"/>
                </a:lnTo>
                <a:lnTo>
                  <a:pt x="1920" y="2172"/>
                </a:lnTo>
                <a:lnTo>
                  <a:pt x="1992" y="2172"/>
                </a:lnTo>
                <a:lnTo>
                  <a:pt x="2088" y="2184"/>
                </a:lnTo>
                <a:lnTo>
                  <a:pt x="2184" y="2184"/>
                </a:lnTo>
                <a:lnTo>
                  <a:pt x="2328" y="2184"/>
                </a:lnTo>
                <a:lnTo>
                  <a:pt x="2472" y="2172"/>
                </a:lnTo>
                <a:lnTo>
                  <a:pt x="2592" y="2160"/>
                </a:lnTo>
                <a:lnTo>
                  <a:pt x="2688" y="2148"/>
                </a:lnTo>
                <a:lnTo>
                  <a:pt x="2724" y="2136"/>
                </a:lnTo>
                <a:lnTo>
                  <a:pt x="2820" y="2112"/>
                </a:lnTo>
                <a:lnTo>
                  <a:pt x="2916" y="2040"/>
                </a:lnTo>
                <a:lnTo>
                  <a:pt x="2988" y="2016"/>
                </a:lnTo>
                <a:lnTo>
                  <a:pt x="3060" y="1944"/>
                </a:lnTo>
                <a:lnTo>
                  <a:pt x="3132" y="1848"/>
                </a:lnTo>
                <a:lnTo>
                  <a:pt x="3144" y="1728"/>
                </a:lnTo>
                <a:lnTo>
                  <a:pt x="3156" y="1656"/>
                </a:lnTo>
                <a:lnTo>
                  <a:pt x="3168" y="1560"/>
                </a:lnTo>
                <a:lnTo>
                  <a:pt x="3168" y="1464"/>
                </a:lnTo>
                <a:lnTo>
                  <a:pt x="3168" y="1392"/>
                </a:lnTo>
                <a:lnTo>
                  <a:pt x="3168" y="1272"/>
                </a:lnTo>
                <a:lnTo>
                  <a:pt x="3156" y="1176"/>
                </a:lnTo>
                <a:lnTo>
                  <a:pt x="3156" y="1080"/>
                </a:lnTo>
                <a:lnTo>
                  <a:pt x="3144" y="984"/>
                </a:lnTo>
                <a:lnTo>
                  <a:pt x="3120" y="864"/>
                </a:lnTo>
                <a:lnTo>
                  <a:pt x="3096" y="768"/>
                </a:lnTo>
                <a:lnTo>
                  <a:pt x="3072" y="696"/>
                </a:lnTo>
                <a:lnTo>
                  <a:pt x="3048" y="624"/>
                </a:lnTo>
                <a:lnTo>
                  <a:pt x="2976" y="528"/>
                </a:lnTo>
                <a:lnTo>
                  <a:pt x="2904" y="456"/>
                </a:lnTo>
                <a:lnTo>
                  <a:pt x="2832" y="384"/>
                </a:lnTo>
                <a:lnTo>
                  <a:pt x="2808" y="288"/>
                </a:lnTo>
                <a:lnTo>
                  <a:pt x="2760" y="240"/>
                </a:lnTo>
                <a:lnTo>
                  <a:pt x="2664" y="204"/>
                </a:lnTo>
                <a:lnTo>
                  <a:pt x="2628" y="168"/>
                </a:lnTo>
                <a:lnTo>
                  <a:pt x="2580" y="144"/>
                </a:lnTo>
                <a:lnTo>
                  <a:pt x="2484" y="108"/>
                </a:lnTo>
                <a:lnTo>
                  <a:pt x="2412" y="96"/>
                </a:lnTo>
                <a:lnTo>
                  <a:pt x="2292" y="60"/>
                </a:lnTo>
                <a:lnTo>
                  <a:pt x="2196" y="48"/>
                </a:lnTo>
                <a:lnTo>
                  <a:pt x="2148" y="36"/>
                </a:lnTo>
                <a:lnTo>
                  <a:pt x="2112" y="24"/>
                </a:lnTo>
                <a:lnTo>
                  <a:pt x="2076" y="24"/>
                </a:lnTo>
                <a:lnTo>
                  <a:pt x="2040" y="12"/>
                </a:lnTo>
                <a:lnTo>
                  <a:pt x="2004" y="12"/>
                </a:lnTo>
                <a:lnTo>
                  <a:pt x="1968" y="12"/>
                </a:lnTo>
                <a:lnTo>
                  <a:pt x="1932" y="12"/>
                </a:lnTo>
                <a:lnTo>
                  <a:pt x="1896" y="12"/>
                </a:lnTo>
                <a:lnTo>
                  <a:pt x="1860" y="36"/>
                </a:lnTo>
                <a:lnTo>
                  <a:pt x="1788" y="48"/>
                </a:lnTo>
                <a:lnTo>
                  <a:pt x="1716" y="72"/>
                </a:lnTo>
                <a:lnTo>
                  <a:pt x="1680" y="84"/>
                </a:lnTo>
                <a:lnTo>
                  <a:pt x="1644" y="108"/>
                </a:lnTo>
                <a:lnTo>
                  <a:pt x="1608" y="120"/>
                </a:lnTo>
                <a:lnTo>
                  <a:pt x="1560" y="132"/>
                </a:lnTo>
                <a:lnTo>
                  <a:pt x="1524" y="132"/>
                </a:lnTo>
                <a:lnTo>
                  <a:pt x="1488" y="132"/>
                </a:lnTo>
                <a:lnTo>
                  <a:pt x="1452" y="120"/>
                </a:lnTo>
                <a:lnTo>
                  <a:pt x="1356" y="108"/>
                </a:lnTo>
                <a:lnTo>
                  <a:pt x="1308" y="108"/>
                </a:lnTo>
                <a:lnTo>
                  <a:pt x="1188" y="96"/>
                </a:lnTo>
                <a:lnTo>
                  <a:pt x="1092" y="96"/>
                </a:lnTo>
                <a:lnTo>
                  <a:pt x="1020" y="96"/>
                </a:lnTo>
                <a:lnTo>
                  <a:pt x="924" y="96"/>
                </a:lnTo>
                <a:lnTo>
                  <a:pt x="852" y="96"/>
                </a:lnTo>
                <a:lnTo>
                  <a:pt x="780" y="96"/>
                </a:lnTo>
                <a:lnTo>
                  <a:pt x="744" y="96"/>
                </a:lnTo>
                <a:lnTo>
                  <a:pt x="708" y="96"/>
                </a:lnTo>
                <a:lnTo>
                  <a:pt x="612" y="108"/>
                </a:lnTo>
                <a:lnTo>
                  <a:pt x="516" y="108"/>
                </a:lnTo>
                <a:lnTo>
                  <a:pt x="444" y="120"/>
                </a:lnTo>
                <a:lnTo>
                  <a:pt x="372" y="132"/>
                </a:lnTo>
                <a:lnTo>
                  <a:pt x="276" y="144"/>
                </a:lnTo>
                <a:lnTo>
                  <a:pt x="240" y="144"/>
                </a:lnTo>
                <a:lnTo>
                  <a:pt x="204" y="180"/>
                </a:lnTo>
                <a:lnTo>
                  <a:pt x="204" y="228"/>
                </a:lnTo>
                <a:lnTo>
                  <a:pt x="204" y="300"/>
                </a:lnTo>
                <a:lnTo>
                  <a:pt x="204" y="336"/>
                </a:lnTo>
                <a:lnTo>
                  <a:pt x="228" y="372"/>
                </a:lnTo>
                <a:lnTo>
                  <a:pt x="264" y="396"/>
                </a:lnTo>
                <a:lnTo>
                  <a:pt x="360" y="420"/>
                </a:lnTo>
                <a:lnTo>
                  <a:pt x="456" y="444"/>
                </a:lnTo>
                <a:lnTo>
                  <a:pt x="552" y="456"/>
                </a:lnTo>
                <a:lnTo>
                  <a:pt x="648" y="468"/>
                </a:lnTo>
                <a:lnTo>
                  <a:pt x="744" y="480"/>
                </a:lnTo>
                <a:lnTo>
                  <a:pt x="864" y="492"/>
                </a:lnTo>
                <a:lnTo>
                  <a:pt x="912" y="492"/>
                </a:lnTo>
                <a:lnTo>
                  <a:pt x="1008" y="468"/>
                </a:lnTo>
                <a:lnTo>
                  <a:pt x="1044" y="432"/>
                </a:lnTo>
                <a:lnTo>
                  <a:pt x="1044" y="396"/>
                </a:lnTo>
                <a:lnTo>
                  <a:pt x="1008" y="372"/>
                </a:lnTo>
                <a:lnTo>
                  <a:pt x="972" y="372"/>
                </a:lnTo>
                <a:lnTo>
                  <a:pt x="936" y="360"/>
                </a:lnTo>
                <a:lnTo>
                  <a:pt x="888" y="348"/>
                </a:lnTo>
                <a:lnTo>
                  <a:pt x="792" y="336"/>
                </a:lnTo>
                <a:lnTo>
                  <a:pt x="696" y="336"/>
                </a:lnTo>
                <a:lnTo>
                  <a:pt x="600" y="324"/>
                </a:lnTo>
                <a:lnTo>
                  <a:pt x="504" y="324"/>
                </a:lnTo>
                <a:lnTo>
                  <a:pt x="432" y="324"/>
                </a:lnTo>
                <a:lnTo>
                  <a:pt x="360" y="324"/>
                </a:lnTo>
                <a:lnTo>
                  <a:pt x="288" y="324"/>
                </a:lnTo>
                <a:lnTo>
                  <a:pt x="252" y="324"/>
                </a:lnTo>
                <a:lnTo>
                  <a:pt x="204" y="348"/>
                </a:lnTo>
                <a:lnTo>
                  <a:pt x="168" y="396"/>
                </a:lnTo>
                <a:lnTo>
                  <a:pt x="144" y="432"/>
                </a:lnTo>
                <a:lnTo>
                  <a:pt x="144" y="480"/>
                </a:lnTo>
                <a:lnTo>
                  <a:pt x="144" y="516"/>
                </a:lnTo>
                <a:lnTo>
                  <a:pt x="144" y="564"/>
                </a:lnTo>
                <a:lnTo>
                  <a:pt x="168" y="660"/>
                </a:lnTo>
                <a:lnTo>
                  <a:pt x="180" y="732"/>
                </a:lnTo>
                <a:lnTo>
                  <a:pt x="228" y="768"/>
                </a:lnTo>
                <a:lnTo>
                  <a:pt x="324" y="792"/>
                </a:lnTo>
                <a:lnTo>
                  <a:pt x="420" y="816"/>
                </a:lnTo>
                <a:lnTo>
                  <a:pt x="540" y="828"/>
                </a:lnTo>
                <a:lnTo>
                  <a:pt x="636" y="840"/>
                </a:lnTo>
                <a:lnTo>
                  <a:pt x="732" y="840"/>
                </a:lnTo>
                <a:lnTo>
                  <a:pt x="804" y="840"/>
                </a:lnTo>
                <a:lnTo>
                  <a:pt x="876" y="840"/>
                </a:lnTo>
                <a:lnTo>
                  <a:pt x="912" y="840"/>
                </a:lnTo>
                <a:lnTo>
                  <a:pt x="960" y="828"/>
                </a:lnTo>
                <a:lnTo>
                  <a:pt x="1032" y="816"/>
                </a:lnTo>
                <a:lnTo>
                  <a:pt x="1104" y="804"/>
                </a:lnTo>
                <a:lnTo>
                  <a:pt x="1140" y="780"/>
                </a:lnTo>
                <a:lnTo>
                  <a:pt x="1140" y="744"/>
                </a:lnTo>
                <a:lnTo>
                  <a:pt x="1092" y="720"/>
                </a:lnTo>
                <a:lnTo>
                  <a:pt x="1056" y="696"/>
                </a:lnTo>
                <a:lnTo>
                  <a:pt x="960" y="684"/>
                </a:lnTo>
                <a:lnTo>
                  <a:pt x="864" y="672"/>
                </a:lnTo>
                <a:lnTo>
                  <a:pt x="792" y="660"/>
                </a:lnTo>
                <a:lnTo>
                  <a:pt x="720" y="660"/>
                </a:lnTo>
                <a:lnTo>
                  <a:pt x="600" y="660"/>
                </a:lnTo>
                <a:lnTo>
                  <a:pt x="504" y="660"/>
                </a:lnTo>
                <a:lnTo>
                  <a:pt x="432" y="660"/>
                </a:lnTo>
                <a:lnTo>
                  <a:pt x="360" y="660"/>
                </a:lnTo>
                <a:lnTo>
                  <a:pt x="312" y="660"/>
                </a:lnTo>
                <a:lnTo>
                  <a:pt x="276" y="672"/>
                </a:lnTo>
                <a:lnTo>
                  <a:pt x="240" y="696"/>
                </a:lnTo>
                <a:lnTo>
                  <a:pt x="204" y="732"/>
                </a:lnTo>
                <a:lnTo>
                  <a:pt x="180" y="768"/>
                </a:lnTo>
                <a:lnTo>
                  <a:pt x="168" y="804"/>
                </a:lnTo>
                <a:lnTo>
                  <a:pt x="168" y="852"/>
                </a:lnTo>
                <a:lnTo>
                  <a:pt x="192" y="888"/>
                </a:lnTo>
                <a:lnTo>
                  <a:pt x="204" y="924"/>
                </a:lnTo>
                <a:lnTo>
                  <a:pt x="228" y="972"/>
                </a:lnTo>
                <a:lnTo>
                  <a:pt x="324" y="1068"/>
                </a:lnTo>
                <a:lnTo>
                  <a:pt x="420" y="1164"/>
                </a:lnTo>
                <a:lnTo>
                  <a:pt x="492" y="1188"/>
                </a:lnTo>
                <a:lnTo>
                  <a:pt x="564" y="1212"/>
                </a:lnTo>
                <a:lnTo>
                  <a:pt x="636" y="1224"/>
                </a:lnTo>
                <a:lnTo>
                  <a:pt x="684" y="1224"/>
                </a:lnTo>
                <a:lnTo>
                  <a:pt x="732" y="1224"/>
                </a:lnTo>
                <a:lnTo>
                  <a:pt x="768" y="1224"/>
                </a:lnTo>
                <a:lnTo>
                  <a:pt x="864" y="1212"/>
                </a:lnTo>
                <a:lnTo>
                  <a:pt x="912" y="1200"/>
                </a:lnTo>
                <a:lnTo>
                  <a:pt x="948" y="1176"/>
                </a:lnTo>
                <a:lnTo>
                  <a:pt x="996" y="1152"/>
                </a:lnTo>
                <a:lnTo>
                  <a:pt x="1008" y="1116"/>
                </a:lnTo>
                <a:lnTo>
                  <a:pt x="1032" y="1080"/>
                </a:lnTo>
                <a:lnTo>
                  <a:pt x="1020" y="1044"/>
                </a:lnTo>
                <a:lnTo>
                  <a:pt x="972" y="1020"/>
                </a:lnTo>
                <a:lnTo>
                  <a:pt x="876" y="1020"/>
                </a:lnTo>
                <a:lnTo>
                  <a:pt x="780" y="1020"/>
                </a:lnTo>
                <a:lnTo>
                  <a:pt x="684" y="1020"/>
                </a:lnTo>
                <a:lnTo>
                  <a:pt x="564" y="1020"/>
                </a:lnTo>
                <a:lnTo>
                  <a:pt x="444" y="1020"/>
                </a:lnTo>
                <a:lnTo>
                  <a:pt x="348" y="1020"/>
                </a:lnTo>
                <a:lnTo>
                  <a:pt x="276" y="1020"/>
                </a:lnTo>
                <a:lnTo>
                  <a:pt x="204" y="1020"/>
                </a:lnTo>
                <a:lnTo>
                  <a:pt x="156" y="1032"/>
                </a:lnTo>
                <a:lnTo>
                  <a:pt x="120" y="1056"/>
                </a:lnTo>
                <a:lnTo>
                  <a:pt x="84" y="1092"/>
                </a:lnTo>
                <a:lnTo>
                  <a:pt x="72" y="1128"/>
                </a:lnTo>
                <a:lnTo>
                  <a:pt x="60" y="1176"/>
                </a:lnTo>
                <a:lnTo>
                  <a:pt x="60" y="1212"/>
                </a:lnTo>
                <a:lnTo>
                  <a:pt x="84" y="1248"/>
                </a:lnTo>
                <a:lnTo>
                  <a:pt x="120" y="1284"/>
                </a:lnTo>
                <a:lnTo>
                  <a:pt x="156" y="1332"/>
                </a:lnTo>
                <a:lnTo>
                  <a:pt x="228" y="1356"/>
                </a:lnTo>
                <a:lnTo>
                  <a:pt x="324" y="1380"/>
                </a:lnTo>
                <a:lnTo>
                  <a:pt x="420" y="1452"/>
                </a:lnTo>
                <a:lnTo>
                  <a:pt x="468" y="1488"/>
                </a:lnTo>
                <a:lnTo>
                  <a:pt x="540" y="1500"/>
                </a:lnTo>
                <a:lnTo>
                  <a:pt x="636" y="1500"/>
                </a:lnTo>
                <a:lnTo>
                  <a:pt x="708" y="1500"/>
                </a:lnTo>
                <a:lnTo>
                  <a:pt x="780" y="1500"/>
                </a:lnTo>
                <a:lnTo>
                  <a:pt x="852" y="1500"/>
                </a:lnTo>
                <a:lnTo>
                  <a:pt x="924" y="1500"/>
                </a:lnTo>
                <a:lnTo>
                  <a:pt x="972" y="1500"/>
                </a:lnTo>
                <a:lnTo>
                  <a:pt x="1008" y="1476"/>
                </a:lnTo>
                <a:lnTo>
                  <a:pt x="1032" y="1428"/>
                </a:lnTo>
                <a:lnTo>
                  <a:pt x="1020" y="1380"/>
                </a:lnTo>
                <a:lnTo>
                  <a:pt x="984" y="1368"/>
                </a:lnTo>
                <a:lnTo>
                  <a:pt x="936" y="1368"/>
                </a:lnTo>
                <a:lnTo>
                  <a:pt x="840" y="1368"/>
                </a:lnTo>
                <a:lnTo>
                  <a:pt x="768" y="1368"/>
                </a:lnTo>
                <a:lnTo>
                  <a:pt x="672" y="1368"/>
                </a:lnTo>
                <a:lnTo>
                  <a:pt x="576" y="1368"/>
                </a:lnTo>
                <a:lnTo>
                  <a:pt x="504" y="1368"/>
                </a:lnTo>
                <a:lnTo>
                  <a:pt x="456" y="1380"/>
                </a:lnTo>
                <a:lnTo>
                  <a:pt x="408" y="1392"/>
                </a:lnTo>
                <a:lnTo>
                  <a:pt x="372" y="1404"/>
                </a:lnTo>
                <a:lnTo>
                  <a:pt x="336" y="1428"/>
                </a:lnTo>
                <a:lnTo>
                  <a:pt x="312" y="1464"/>
                </a:lnTo>
                <a:lnTo>
                  <a:pt x="276" y="1500"/>
                </a:lnTo>
                <a:lnTo>
                  <a:pt x="264" y="1536"/>
                </a:lnTo>
                <a:lnTo>
                  <a:pt x="252" y="1572"/>
                </a:lnTo>
                <a:lnTo>
                  <a:pt x="252" y="1608"/>
                </a:lnTo>
                <a:lnTo>
                  <a:pt x="252" y="1644"/>
                </a:lnTo>
                <a:lnTo>
                  <a:pt x="252" y="1680"/>
                </a:lnTo>
                <a:lnTo>
                  <a:pt x="264" y="1716"/>
                </a:lnTo>
                <a:lnTo>
                  <a:pt x="300" y="1740"/>
                </a:lnTo>
                <a:lnTo>
                  <a:pt x="396" y="1776"/>
                </a:lnTo>
                <a:lnTo>
                  <a:pt x="468" y="1788"/>
                </a:lnTo>
                <a:lnTo>
                  <a:pt x="540" y="1800"/>
                </a:lnTo>
                <a:lnTo>
                  <a:pt x="636" y="1812"/>
                </a:lnTo>
                <a:lnTo>
                  <a:pt x="684" y="1812"/>
                </a:lnTo>
                <a:lnTo>
                  <a:pt x="720" y="1812"/>
                </a:lnTo>
                <a:lnTo>
                  <a:pt x="768" y="1800"/>
                </a:lnTo>
                <a:lnTo>
                  <a:pt x="804" y="1788"/>
                </a:lnTo>
                <a:lnTo>
                  <a:pt x="888" y="1788"/>
                </a:lnTo>
                <a:lnTo>
                  <a:pt x="924" y="1788"/>
                </a:lnTo>
                <a:lnTo>
                  <a:pt x="1008" y="1776"/>
                </a:lnTo>
                <a:lnTo>
                  <a:pt x="1044" y="1776"/>
                </a:lnTo>
                <a:lnTo>
                  <a:pt x="1092" y="1740"/>
                </a:lnTo>
                <a:lnTo>
                  <a:pt x="1128" y="1692"/>
                </a:lnTo>
                <a:lnTo>
                  <a:pt x="1152" y="1656"/>
                </a:lnTo>
                <a:lnTo>
                  <a:pt x="1164" y="1584"/>
                </a:lnTo>
                <a:lnTo>
                  <a:pt x="1188" y="1536"/>
                </a:lnTo>
                <a:lnTo>
                  <a:pt x="1188" y="1464"/>
                </a:lnTo>
                <a:lnTo>
                  <a:pt x="1188" y="1368"/>
                </a:lnTo>
                <a:lnTo>
                  <a:pt x="1188" y="1320"/>
                </a:lnTo>
                <a:lnTo>
                  <a:pt x="1188" y="1224"/>
                </a:lnTo>
                <a:lnTo>
                  <a:pt x="1188" y="1128"/>
                </a:lnTo>
                <a:lnTo>
                  <a:pt x="1188" y="1056"/>
                </a:lnTo>
                <a:lnTo>
                  <a:pt x="1188" y="984"/>
                </a:lnTo>
                <a:lnTo>
                  <a:pt x="1200" y="1032"/>
                </a:lnTo>
                <a:lnTo>
                  <a:pt x="1212" y="1068"/>
                </a:lnTo>
                <a:lnTo>
                  <a:pt x="1248" y="1092"/>
                </a:lnTo>
                <a:lnTo>
                  <a:pt x="1296" y="1140"/>
                </a:lnTo>
                <a:lnTo>
                  <a:pt x="1332" y="1176"/>
                </a:lnTo>
                <a:lnTo>
                  <a:pt x="1368" y="1200"/>
                </a:lnTo>
                <a:lnTo>
                  <a:pt x="1452" y="1296"/>
                </a:lnTo>
                <a:lnTo>
                  <a:pt x="1524" y="1320"/>
                </a:lnTo>
                <a:lnTo>
                  <a:pt x="1536" y="1224"/>
                </a:lnTo>
                <a:lnTo>
                  <a:pt x="1548" y="1104"/>
                </a:lnTo>
                <a:lnTo>
                  <a:pt x="1548" y="984"/>
                </a:lnTo>
                <a:lnTo>
                  <a:pt x="1548" y="888"/>
                </a:lnTo>
                <a:lnTo>
                  <a:pt x="1548" y="816"/>
                </a:lnTo>
                <a:lnTo>
                  <a:pt x="1524" y="780"/>
                </a:lnTo>
                <a:lnTo>
                  <a:pt x="1512" y="744"/>
                </a:lnTo>
                <a:lnTo>
                  <a:pt x="1548" y="792"/>
                </a:lnTo>
                <a:lnTo>
                  <a:pt x="1584" y="816"/>
                </a:lnTo>
                <a:lnTo>
                  <a:pt x="1632" y="852"/>
                </a:lnTo>
                <a:lnTo>
                  <a:pt x="1680" y="900"/>
                </a:lnTo>
                <a:lnTo>
                  <a:pt x="1752" y="924"/>
                </a:lnTo>
                <a:lnTo>
                  <a:pt x="1788" y="960"/>
                </a:lnTo>
                <a:lnTo>
                  <a:pt x="1836" y="984"/>
                </a:lnTo>
                <a:lnTo>
                  <a:pt x="1872" y="1008"/>
                </a:lnTo>
                <a:lnTo>
                  <a:pt x="1908" y="1032"/>
                </a:lnTo>
                <a:lnTo>
                  <a:pt x="1896" y="912"/>
                </a:lnTo>
                <a:lnTo>
                  <a:pt x="1884" y="816"/>
                </a:lnTo>
                <a:lnTo>
                  <a:pt x="1884" y="720"/>
                </a:lnTo>
                <a:lnTo>
                  <a:pt x="1860" y="684"/>
                </a:lnTo>
                <a:lnTo>
                  <a:pt x="1860" y="648"/>
                </a:lnTo>
                <a:lnTo>
                  <a:pt x="1848" y="552"/>
                </a:lnTo>
                <a:lnTo>
                  <a:pt x="1836" y="516"/>
                </a:lnTo>
                <a:lnTo>
                  <a:pt x="1872" y="540"/>
                </a:lnTo>
                <a:lnTo>
                  <a:pt x="1908" y="564"/>
                </a:lnTo>
                <a:lnTo>
                  <a:pt x="2004" y="612"/>
                </a:lnTo>
                <a:lnTo>
                  <a:pt x="2076" y="636"/>
                </a:lnTo>
                <a:lnTo>
                  <a:pt x="2172" y="660"/>
                </a:lnTo>
                <a:lnTo>
                  <a:pt x="2208" y="684"/>
                </a:lnTo>
                <a:lnTo>
                  <a:pt x="2244" y="708"/>
                </a:lnTo>
                <a:lnTo>
                  <a:pt x="2280" y="732"/>
                </a:lnTo>
                <a:lnTo>
                  <a:pt x="2316" y="756"/>
                </a:lnTo>
                <a:lnTo>
                  <a:pt x="2328" y="720"/>
                </a:lnTo>
                <a:lnTo>
                  <a:pt x="2304" y="624"/>
                </a:lnTo>
                <a:lnTo>
                  <a:pt x="2292" y="552"/>
                </a:lnTo>
                <a:lnTo>
                  <a:pt x="2268" y="504"/>
                </a:lnTo>
                <a:lnTo>
                  <a:pt x="2256" y="468"/>
                </a:lnTo>
                <a:lnTo>
                  <a:pt x="2232" y="420"/>
                </a:lnTo>
                <a:lnTo>
                  <a:pt x="2220" y="372"/>
                </a:lnTo>
                <a:lnTo>
                  <a:pt x="2196" y="324"/>
                </a:lnTo>
                <a:lnTo>
                  <a:pt x="2184" y="288"/>
                </a:lnTo>
                <a:lnTo>
                  <a:pt x="2220" y="300"/>
                </a:lnTo>
                <a:lnTo>
                  <a:pt x="2292" y="312"/>
                </a:lnTo>
                <a:lnTo>
                  <a:pt x="2364" y="324"/>
                </a:lnTo>
                <a:lnTo>
                  <a:pt x="2460" y="360"/>
                </a:lnTo>
                <a:lnTo>
                  <a:pt x="2508" y="372"/>
                </a:lnTo>
                <a:lnTo>
                  <a:pt x="2604" y="408"/>
                </a:lnTo>
                <a:lnTo>
                  <a:pt x="2676" y="432"/>
                </a:lnTo>
                <a:lnTo>
                  <a:pt x="2712" y="456"/>
                </a:lnTo>
                <a:lnTo>
                  <a:pt x="2748" y="576"/>
                </a:lnTo>
                <a:lnTo>
                  <a:pt x="2772" y="648"/>
                </a:lnTo>
                <a:lnTo>
                  <a:pt x="2784" y="720"/>
                </a:lnTo>
                <a:lnTo>
                  <a:pt x="2796" y="816"/>
                </a:lnTo>
                <a:lnTo>
                  <a:pt x="2796" y="912"/>
                </a:lnTo>
                <a:lnTo>
                  <a:pt x="2796" y="1008"/>
                </a:lnTo>
                <a:lnTo>
                  <a:pt x="2772" y="1056"/>
                </a:lnTo>
                <a:lnTo>
                  <a:pt x="2760" y="1128"/>
                </a:lnTo>
                <a:lnTo>
                  <a:pt x="2748" y="1200"/>
                </a:lnTo>
                <a:lnTo>
                  <a:pt x="2712" y="1248"/>
                </a:lnTo>
                <a:lnTo>
                  <a:pt x="2688" y="1296"/>
                </a:lnTo>
                <a:lnTo>
                  <a:pt x="2652" y="1176"/>
                </a:lnTo>
                <a:lnTo>
                  <a:pt x="2580" y="1104"/>
                </a:lnTo>
                <a:lnTo>
                  <a:pt x="2568" y="1032"/>
                </a:lnTo>
                <a:lnTo>
                  <a:pt x="2520" y="984"/>
                </a:lnTo>
                <a:lnTo>
                  <a:pt x="2484" y="960"/>
                </a:lnTo>
                <a:lnTo>
                  <a:pt x="2448" y="960"/>
                </a:lnTo>
                <a:lnTo>
                  <a:pt x="2400" y="960"/>
                </a:lnTo>
                <a:lnTo>
                  <a:pt x="2352" y="984"/>
                </a:lnTo>
                <a:lnTo>
                  <a:pt x="2256" y="1032"/>
                </a:lnTo>
                <a:lnTo>
                  <a:pt x="2244" y="1104"/>
                </a:lnTo>
                <a:lnTo>
                  <a:pt x="2208" y="1200"/>
                </a:lnTo>
                <a:lnTo>
                  <a:pt x="2196" y="1272"/>
                </a:lnTo>
                <a:lnTo>
                  <a:pt x="2172" y="1308"/>
                </a:lnTo>
                <a:lnTo>
                  <a:pt x="2172" y="1344"/>
                </a:lnTo>
                <a:lnTo>
                  <a:pt x="2220" y="1392"/>
                </a:lnTo>
                <a:lnTo>
                  <a:pt x="2256" y="1416"/>
                </a:lnTo>
                <a:lnTo>
                  <a:pt x="2292" y="1392"/>
                </a:lnTo>
                <a:lnTo>
                  <a:pt x="2328" y="1296"/>
                </a:lnTo>
                <a:lnTo>
                  <a:pt x="2328" y="1248"/>
                </a:lnTo>
                <a:lnTo>
                  <a:pt x="2304" y="1200"/>
                </a:lnTo>
                <a:lnTo>
                  <a:pt x="2268" y="1176"/>
                </a:lnTo>
                <a:lnTo>
                  <a:pt x="2232" y="1164"/>
                </a:lnTo>
                <a:lnTo>
                  <a:pt x="2160" y="1164"/>
                </a:lnTo>
                <a:lnTo>
                  <a:pt x="2088" y="1188"/>
                </a:lnTo>
                <a:lnTo>
                  <a:pt x="2040" y="1200"/>
                </a:lnTo>
                <a:lnTo>
                  <a:pt x="1968" y="1212"/>
                </a:lnTo>
                <a:lnTo>
                  <a:pt x="1872" y="1260"/>
                </a:lnTo>
                <a:lnTo>
                  <a:pt x="1836" y="1296"/>
                </a:lnTo>
                <a:lnTo>
                  <a:pt x="1824" y="1332"/>
                </a:lnTo>
                <a:lnTo>
                  <a:pt x="1812" y="1368"/>
                </a:lnTo>
                <a:lnTo>
                  <a:pt x="1800" y="1416"/>
                </a:lnTo>
                <a:lnTo>
                  <a:pt x="1800" y="1452"/>
                </a:lnTo>
                <a:lnTo>
                  <a:pt x="1800" y="1488"/>
                </a:lnTo>
                <a:lnTo>
                  <a:pt x="1836" y="1512"/>
                </a:lnTo>
                <a:lnTo>
                  <a:pt x="1872" y="1524"/>
                </a:lnTo>
                <a:lnTo>
                  <a:pt x="1908" y="1536"/>
                </a:lnTo>
                <a:lnTo>
                  <a:pt x="1944" y="1500"/>
                </a:lnTo>
                <a:lnTo>
                  <a:pt x="1968" y="1464"/>
                </a:lnTo>
                <a:lnTo>
                  <a:pt x="1968" y="1428"/>
                </a:lnTo>
                <a:lnTo>
                  <a:pt x="1944" y="1392"/>
                </a:lnTo>
                <a:lnTo>
                  <a:pt x="1908" y="1356"/>
                </a:lnTo>
                <a:lnTo>
                  <a:pt x="1860" y="1344"/>
                </a:lnTo>
                <a:lnTo>
                  <a:pt x="1812" y="1356"/>
                </a:lnTo>
                <a:lnTo>
                  <a:pt x="1764" y="1380"/>
                </a:lnTo>
                <a:lnTo>
                  <a:pt x="1728" y="1404"/>
                </a:lnTo>
                <a:lnTo>
                  <a:pt x="1692" y="1428"/>
                </a:lnTo>
                <a:lnTo>
                  <a:pt x="1656" y="1464"/>
                </a:lnTo>
                <a:lnTo>
                  <a:pt x="1620" y="1512"/>
                </a:lnTo>
                <a:lnTo>
                  <a:pt x="1596" y="1548"/>
                </a:lnTo>
                <a:lnTo>
                  <a:pt x="1572" y="1596"/>
                </a:lnTo>
                <a:lnTo>
                  <a:pt x="1560" y="1680"/>
                </a:lnTo>
                <a:lnTo>
                  <a:pt x="1560" y="1716"/>
                </a:lnTo>
                <a:lnTo>
                  <a:pt x="1596" y="1752"/>
                </a:lnTo>
                <a:lnTo>
                  <a:pt x="1644" y="1764"/>
                </a:lnTo>
                <a:lnTo>
                  <a:pt x="1680" y="1764"/>
                </a:lnTo>
                <a:lnTo>
                  <a:pt x="1716" y="1740"/>
                </a:lnTo>
                <a:lnTo>
                  <a:pt x="1740" y="1704"/>
                </a:lnTo>
                <a:lnTo>
                  <a:pt x="1740" y="1656"/>
                </a:lnTo>
                <a:lnTo>
                  <a:pt x="1716" y="1620"/>
                </a:lnTo>
                <a:lnTo>
                  <a:pt x="1680" y="1596"/>
                </a:lnTo>
                <a:lnTo>
                  <a:pt x="1644" y="1584"/>
                </a:lnTo>
                <a:lnTo>
                  <a:pt x="1548" y="1584"/>
                </a:lnTo>
                <a:lnTo>
                  <a:pt x="1476" y="1572"/>
                </a:lnTo>
                <a:lnTo>
                  <a:pt x="1428" y="1572"/>
                </a:lnTo>
                <a:lnTo>
                  <a:pt x="1356" y="1572"/>
                </a:lnTo>
                <a:lnTo>
                  <a:pt x="1308" y="1584"/>
                </a:lnTo>
                <a:lnTo>
                  <a:pt x="1236" y="1596"/>
                </a:lnTo>
                <a:lnTo>
                  <a:pt x="1200" y="1608"/>
                </a:lnTo>
                <a:lnTo>
                  <a:pt x="1164" y="1632"/>
                </a:lnTo>
                <a:lnTo>
                  <a:pt x="1140" y="1668"/>
                </a:lnTo>
                <a:lnTo>
                  <a:pt x="1140" y="1704"/>
                </a:lnTo>
                <a:lnTo>
                  <a:pt x="1128" y="1740"/>
                </a:lnTo>
                <a:lnTo>
                  <a:pt x="1128" y="1776"/>
                </a:lnTo>
                <a:lnTo>
                  <a:pt x="1128" y="1812"/>
                </a:lnTo>
                <a:lnTo>
                  <a:pt x="1164" y="1860"/>
                </a:lnTo>
                <a:lnTo>
                  <a:pt x="1200" y="1884"/>
                </a:lnTo>
                <a:lnTo>
                  <a:pt x="1248" y="1920"/>
                </a:lnTo>
                <a:lnTo>
                  <a:pt x="1296" y="1944"/>
                </a:lnTo>
                <a:lnTo>
                  <a:pt x="1344" y="1956"/>
                </a:lnTo>
                <a:lnTo>
                  <a:pt x="1380" y="1956"/>
                </a:lnTo>
                <a:lnTo>
                  <a:pt x="1428" y="1956"/>
                </a:lnTo>
                <a:lnTo>
                  <a:pt x="1512" y="1956"/>
                </a:lnTo>
                <a:lnTo>
                  <a:pt x="1584" y="1956"/>
                </a:lnTo>
                <a:lnTo>
                  <a:pt x="1656" y="1956"/>
                </a:lnTo>
                <a:lnTo>
                  <a:pt x="1728" y="1956"/>
                </a:lnTo>
                <a:lnTo>
                  <a:pt x="1800" y="1956"/>
                </a:lnTo>
                <a:lnTo>
                  <a:pt x="1836" y="1956"/>
                </a:lnTo>
                <a:lnTo>
                  <a:pt x="1872" y="1932"/>
                </a:lnTo>
                <a:lnTo>
                  <a:pt x="1908" y="1908"/>
                </a:lnTo>
                <a:lnTo>
                  <a:pt x="1944" y="1872"/>
                </a:lnTo>
                <a:lnTo>
                  <a:pt x="1980" y="1848"/>
                </a:lnTo>
                <a:lnTo>
                  <a:pt x="2004" y="1812"/>
                </a:lnTo>
                <a:lnTo>
                  <a:pt x="2040" y="1788"/>
                </a:lnTo>
                <a:lnTo>
                  <a:pt x="2088" y="1764"/>
                </a:lnTo>
                <a:lnTo>
                  <a:pt x="2136" y="1728"/>
                </a:lnTo>
                <a:lnTo>
                  <a:pt x="2184" y="1704"/>
                </a:lnTo>
                <a:lnTo>
                  <a:pt x="2220" y="1704"/>
                </a:lnTo>
                <a:lnTo>
                  <a:pt x="2256" y="1716"/>
                </a:lnTo>
                <a:lnTo>
                  <a:pt x="2292" y="1752"/>
                </a:lnTo>
                <a:lnTo>
                  <a:pt x="2304" y="1788"/>
                </a:lnTo>
                <a:lnTo>
                  <a:pt x="2316" y="1824"/>
                </a:lnTo>
                <a:lnTo>
                  <a:pt x="2328" y="1860"/>
                </a:lnTo>
                <a:lnTo>
                  <a:pt x="2364" y="1884"/>
                </a:lnTo>
                <a:lnTo>
                  <a:pt x="2448" y="1920"/>
                </a:lnTo>
                <a:lnTo>
                  <a:pt x="2544" y="1944"/>
                </a:lnTo>
                <a:lnTo>
                  <a:pt x="2592" y="1956"/>
                </a:lnTo>
                <a:lnTo>
                  <a:pt x="2664" y="1956"/>
                </a:lnTo>
                <a:lnTo>
                  <a:pt x="2736" y="1956"/>
                </a:lnTo>
                <a:lnTo>
                  <a:pt x="2784" y="1944"/>
                </a:lnTo>
                <a:lnTo>
                  <a:pt x="2856" y="1932"/>
                </a:lnTo>
                <a:lnTo>
                  <a:pt x="2904" y="1884"/>
                </a:lnTo>
                <a:lnTo>
                  <a:pt x="2916" y="1812"/>
                </a:lnTo>
                <a:lnTo>
                  <a:pt x="2940" y="1764"/>
                </a:lnTo>
                <a:lnTo>
                  <a:pt x="2940" y="1668"/>
                </a:lnTo>
                <a:lnTo>
                  <a:pt x="2928" y="1632"/>
                </a:lnTo>
                <a:lnTo>
                  <a:pt x="2892" y="1608"/>
                </a:lnTo>
                <a:lnTo>
                  <a:pt x="2856" y="1584"/>
                </a:lnTo>
                <a:lnTo>
                  <a:pt x="2784" y="1584"/>
                </a:lnTo>
                <a:lnTo>
                  <a:pt x="2712" y="1584"/>
                </a:lnTo>
                <a:lnTo>
                  <a:pt x="2664" y="1584"/>
                </a:lnTo>
                <a:lnTo>
                  <a:pt x="2592" y="1584"/>
                </a:lnTo>
                <a:lnTo>
                  <a:pt x="2496" y="1584"/>
                </a:lnTo>
                <a:lnTo>
                  <a:pt x="2424" y="1596"/>
                </a:lnTo>
                <a:lnTo>
                  <a:pt x="2328" y="1608"/>
                </a:lnTo>
                <a:lnTo>
                  <a:pt x="2256" y="1620"/>
                </a:lnTo>
                <a:lnTo>
                  <a:pt x="2208" y="1644"/>
                </a:lnTo>
                <a:lnTo>
                  <a:pt x="2184" y="1680"/>
                </a:lnTo>
                <a:lnTo>
                  <a:pt x="2172" y="1716"/>
                </a:lnTo>
                <a:lnTo>
                  <a:pt x="2220" y="1752"/>
                </a:lnTo>
                <a:lnTo>
                  <a:pt x="2340" y="1776"/>
                </a:lnTo>
                <a:lnTo>
                  <a:pt x="2376" y="1788"/>
                </a:lnTo>
                <a:lnTo>
                  <a:pt x="2472" y="1764"/>
                </a:lnTo>
                <a:lnTo>
                  <a:pt x="2544" y="1740"/>
                </a:lnTo>
                <a:lnTo>
                  <a:pt x="2616" y="1716"/>
                </a:lnTo>
                <a:lnTo>
                  <a:pt x="2712" y="1620"/>
                </a:lnTo>
                <a:lnTo>
                  <a:pt x="2784" y="1548"/>
                </a:lnTo>
                <a:lnTo>
                  <a:pt x="2808" y="1476"/>
                </a:lnTo>
                <a:lnTo>
                  <a:pt x="2820" y="1404"/>
                </a:lnTo>
                <a:lnTo>
                  <a:pt x="2832" y="1332"/>
                </a:lnTo>
                <a:lnTo>
                  <a:pt x="2832" y="1260"/>
                </a:lnTo>
                <a:lnTo>
                  <a:pt x="2796" y="1224"/>
                </a:lnTo>
                <a:lnTo>
                  <a:pt x="2724" y="1212"/>
                </a:lnTo>
                <a:lnTo>
                  <a:pt x="2604" y="1200"/>
                </a:lnTo>
                <a:lnTo>
                  <a:pt x="2508" y="1188"/>
                </a:lnTo>
                <a:lnTo>
                  <a:pt x="2364" y="1188"/>
                </a:lnTo>
                <a:lnTo>
                  <a:pt x="2268" y="1188"/>
                </a:lnTo>
                <a:lnTo>
                  <a:pt x="2172" y="1188"/>
                </a:lnTo>
                <a:lnTo>
                  <a:pt x="2076" y="1212"/>
                </a:lnTo>
                <a:lnTo>
                  <a:pt x="1980" y="1224"/>
                </a:lnTo>
                <a:lnTo>
                  <a:pt x="1884" y="1236"/>
                </a:lnTo>
                <a:lnTo>
                  <a:pt x="1812" y="1248"/>
                </a:lnTo>
                <a:lnTo>
                  <a:pt x="1776" y="1272"/>
                </a:lnTo>
                <a:lnTo>
                  <a:pt x="1728" y="1320"/>
                </a:lnTo>
                <a:lnTo>
                  <a:pt x="1728" y="1368"/>
                </a:lnTo>
                <a:lnTo>
                  <a:pt x="1716" y="1404"/>
                </a:lnTo>
                <a:lnTo>
                  <a:pt x="1752" y="1440"/>
                </a:lnTo>
                <a:lnTo>
                  <a:pt x="1848" y="1464"/>
                </a:lnTo>
                <a:lnTo>
                  <a:pt x="1968" y="1476"/>
                </a:lnTo>
                <a:lnTo>
                  <a:pt x="2040" y="1476"/>
                </a:lnTo>
                <a:lnTo>
                  <a:pt x="2088" y="1464"/>
                </a:lnTo>
                <a:lnTo>
                  <a:pt x="2160" y="1452"/>
                </a:lnTo>
                <a:lnTo>
                  <a:pt x="2256" y="1428"/>
                </a:lnTo>
                <a:lnTo>
                  <a:pt x="2328" y="1404"/>
                </a:lnTo>
                <a:lnTo>
                  <a:pt x="2400" y="1392"/>
                </a:lnTo>
                <a:lnTo>
                  <a:pt x="2424" y="1320"/>
                </a:lnTo>
                <a:lnTo>
                  <a:pt x="2448" y="1248"/>
                </a:lnTo>
                <a:lnTo>
                  <a:pt x="2484" y="1200"/>
                </a:lnTo>
                <a:lnTo>
                  <a:pt x="2484" y="1152"/>
                </a:lnTo>
                <a:lnTo>
                  <a:pt x="2460" y="1116"/>
                </a:lnTo>
                <a:lnTo>
                  <a:pt x="2388" y="1104"/>
                </a:lnTo>
                <a:lnTo>
                  <a:pt x="2316" y="1092"/>
                </a:lnTo>
                <a:lnTo>
                  <a:pt x="2220" y="1080"/>
                </a:lnTo>
                <a:lnTo>
                  <a:pt x="2076" y="1056"/>
                </a:lnTo>
                <a:lnTo>
                  <a:pt x="1908" y="1044"/>
                </a:lnTo>
                <a:lnTo>
                  <a:pt x="1764" y="1032"/>
                </a:lnTo>
                <a:lnTo>
                  <a:pt x="1644" y="1032"/>
                </a:lnTo>
                <a:lnTo>
                  <a:pt x="1572" y="1032"/>
                </a:lnTo>
                <a:lnTo>
                  <a:pt x="1500" y="1044"/>
                </a:lnTo>
                <a:lnTo>
                  <a:pt x="1428" y="1056"/>
                </a:lnTo>
                <a:lnTo>
                  <a:pt x="1356" y="1080"/>
                </a:lnTo>
                <a:lnTo>
                  <a:pt x="1284" y="1104"/>
                </a:lnTo>
                <a:lnTo>
                  <a:pt x="1248" y="1140"/>
                </a:lnTo>
                <a:lnTo>
                  <a:pt x="1236" y="1176"/>
                </a:lnTo>
                <a:lnTo>
                  <a:pt x="1356" y="1224"/>
                </a:lnTo>
                <a:lnTo>
                  <a:pt x="1452" y="1248"/>
                </a:lnTo>
                <a:lnTo>
                  <a:pt x="1524" y="1260"/>
                </a:lnTo>
                <a:lnTo>
                  <a:pt x="1620" y="1224"/>
                </a:lnTo>
                <a:lnTo>
                  <a:pt x="1668" y="1188"/>
                </a:lnTo>
                <a:lnTo>
                  <a:pt x="1716" y="1140"/>
                </a:lnTo>
                <a:lnTo>
                  <a:pt x="1740" y="1068"/>
                </a:lnTo>
                <a:lnTo>
                  <a:pt x="1812" y="996"/>
                </a:lnTo>
                <a:lnTo>
                  <a:pt x="1836" y="924"/>
                </a:lnTo>
                <a:lnTo>
                  <a:pt x="1860" y="852"/>
                </a:lnTo>
                <a:lnTo>
                  <a:pt x="1872" y="780"/>
                </a:lnTo>
                <a:lnTo>
                  <a:pt x="1872" y="732"/>
                </a:lnTo>
                <a:lnTo>
                  <a:pt x="1848" y="696"/>
                </a:lnTo>
                <a:lnTo>
                  <a:pt x="1776" y="672"/>
                </a:lnTo>
                <a:lnTo>
                  <a:pt x="1704" y="660"/>
                </a:lnTo>
                <a:lnTo>
                  <a:pt x="1608" y="648"/>
                </a:lnTo>
                <a:lnTo>
                  <a:pt x="1536" y="636"/>
                </a:lnTo>
                <a:lnTo>
                  <a:pt x="1440" y="636"/>
                </a:lnTo>
                <a:lnTo>
                  <a:pt x="1344" y="624"/>
                </a:lnTo>
                <a:lnTo>
                  <a:pt x="1248" y="624"/>
                </a:lnTo>
                <a:lnTo>
                  <a:pt x="1176" y="624"/>
                </a:lnTo>
                <a:lnTo>
                  <a:pt x="1104" y="624"/>
                </a:lnTo>
                <a:lnTo>
                  <a:pt x="1032" y="636"/>
                </a:lnTo>
                <a:lnTo>
                  <a:pt x="960" y="648"/>
                </a:lnTo>
                <a:lnTo>
                  <a:pt x="924" y="684"/>
                </a:lnTo>
                <a:lnTo>
                  <a:pt x="912" y="720"/>
                </a:lnTo>
                <a:lnTo>
                  <a:pt x="900" y="768"/>
                </a:lnTo>
                <a:lnTo>
                  <a:pt x="936" y="816"/>
                </a:lnTo>
                <a:lnTo>
                  <a:pt x="1008" y="840"/>
                </a:lnTo>
                <a:lnTo>
                  <a:pt x="1128" y="852"/>
                </a:lnTo>
                <a:lnTo>
                  <a:pt x="1224" y="864"/>
                </a:lnTo>
                <a:lnTo>
                  <a:pt x="1296" y="876"/>
                </a:lnTo>
                <a:lnTo>
                  <a:pt x="1392" y="876"/>
                </a:lnTo>
                <a:lnTo>
                  <a:pt x="1488" y="864"/>
                </a:lnTo>
                <a:lnTo>
                  <a:pt x="1584" y="852"/>
                </a:lnTo>
                <a:lnTo>
                  <a:pt x="1680" y="840"/>
                </a:lnTo>
                <a:lnTo>
                  <a:pt x="1776" y="816"/>
                </a:lnTo>
                <a:lnTo>
                  <a:pt x="1872" y="792"/>
                </a:lnTo>
                <a:lnTo>
                  <a:pt x="1896" y="720"/>
                </a:lnTo>
                <a:lnTo>
                  <a:pt x="1920" y="672"/>
                </a:lnTo>
                <a:lnTo>
                  <a:pt x="1920" y="624"/>
                </a:lnTo>
                <a:lnTo>
                  <a:pt x="1908" y="552"/>
                </a:lnTo>
                <a:lnTo>
                  <a:pt x="1884" y="480"/>
                </a:lnTo>
                <a:lnTo>
                  <a:pt x="1812" y="408"/>
                </a:lnTo>
                <a:lnTo>
                  <a:pt x="1716" y="384"/>
                </a:lnTo>
                <a:lnTo>
                  <a:pt x="1680" y="360"/>
                </a:lnTo>
                <a:lnTo>
                  <a:pt x="1608" y="348"/>
                </a:lnTo>
                <a:lnTo>
                  <a:pt x="1488" y="336"/>
                </a:lnTo>
                <a:lnTo>
                  <a:pt x="1368" y="324"/>
                </a:lnTo>
                <a:lnTo>
                  <a:pt x="1224" y="300"/>
                </a:lnTo>
                <a:lnTo>
                  <a:pt x="1128" y="300"/>
                </a:lnTo>
                <a:lnTo>
                  <a:pt x="1056" y="300"/>
                </a:lnTo>
                <a:lnTo>
                  <a:pt x="1008" y="300"/>
                </a:lnTo>
                <a:lnTo>
                  <a:pt x="960" y="324"/>
                </a:lnTo>
                <a:lnTo>
                  <a:pt x="888" y="336"/>
                </a:lnTo>
                <a:lnTo>
                  <a:pt x="852" y="372"/>
                </a:lnTo>
                <a:lnTo>
                  <a:pt x="852" y="408"/>
                </a:lnTo>
                <a:lnTo>
                  <a:pt x="840" y="456"/>
                </a:lnTo>
                <a:lnTo>
                  <a:pt x="888" y="504"/>
                </a:lnTo>
                <a:lnTo>
                  <a:pt x="960" y="516"/>
                </a:lnTo>
                <a:lnTo>
                  <a:pt x="1032" y="516"/>
                </a:lnTo>
                <a:lnTo>
                  <a:pt x="1080" y="516"/>
                </a:lnTo>
                <a:lnTo>
                  <a:pt x="1152" y="516"/>
                </a:lnTo>
                <a:lnTo>
                  <a:pt x="1188" y="516"/>
                </a:lnTo>
                <a:lnTo>
                  <a:pt x="1284" y="504"/>
                </a:lnTo>
                <a:lnTo>
                  <a:pt x="1332" y="492"/>
                </a:lnTo>
                <a:lnTo>
                  <a:pt x="1380" y="468"/>
                </a:lnTo>
                <a:lnTo>
                  <a:pt x="1416" y="444"/>
                </a:lnTo>
                <a:lnTo>
                  <a:pt x="1440" y="396"/>
                </a:lnTo>
                <a:lnTo>
                  <a:pt x="1464" y="360"/>
                </a:lnTo>
                <a:lnTo>
                  <a:pt x="1464" y="324"/>
                </a:lnTo>
                <a:lnTo>
                  <a:pt x="1464" y="288"/>
                </a:lnTo>
                <a:lnTo>
                  <a:pt x="1440" y="252"/>
                </a:lnTo>
                <a:lnTo>
                  <a:pt x="1404" y="216"/>
                </a:lnTo>
                <a:lnTo>
                  <a:pt x="1380" y="180"/>
                </a:lnTo>
                <a:lnTo>
                  <a:pt x="1344" y="156"/>
                </a:lnTo>
                <a:lnTo>
                  <a:pt x="1308" y="144"/>
                </a:lnTo>
                <a:lnTo>
                  <a:pt x="1272" y="120"/>
                </a:lnTo>
                <a:lnTo>
                  <a:pt x="1236" y="120"/>
                </a:lnTo>
                <a:lnTo>
                  <a:pt x="1200" y="108"/>
                </a:lnTo>
                <a:lnTo>
                  <a:pt x="1164" y="108"/>
                </a:lnTo>
                <a:lnTo>
                  <a:pt x="1128" y="96"/>
                </a:lnTo>
              </a:path>
            </a:pathLst>
          </a:custGeom>
          <a:noFill/>
          <a:ln w="50800" cap="rnd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05" name="Group 5"/>
          <p:cNvGrpSpPr>
            <a:grpSpLocks/>
          </p:cNvGrpSpPr>
          <p:nvPr/>
        </p:nvGrpSpPr>
        <p:grpSpPr bwMode="auto">
          <a:xfrm>
            <a:off x="1143000" y="3276600"/>
            <a:ext cx="4454525" cy="2628900"/>
            <a:chOff x="720" y="2064"/>
            <a:chExt cx="2806" cy="1656"/>
          </a:xfrm>
        </p:grpSpPr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720" y="3168"/>
              <a:ext cx="1159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Alpha Helix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 flipV="1">
              <a:off x="1920" y="2576"/>
              <a:ext cx="596" cy="6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8" name="Freeform 8"/>
            <p:cNvSpPr>
              <a:spLocks/>
            </p:cNvSpPr>
            <p:nvPr/>
          </p:nvSpPr>
          <p:spPr bwMode="auto">
            <a:xfrm>
              <a:off x="2496" y="2064"/>
              <a:ext cx="1030" cy="1656"/>
            </a:xfrm>
            <a:custGeom>
              <a:avLst/>
              <a:gdLst>
                <a:gd name="T0" fmla="*/ 156 w 1030"/>
                <a:gd name="T1" fmla="*/ 1656 h 1656"/>
                <a:gd name="T2" fmla="*/ 264 w 1030"/>
                <a:gd name="T3" fmla="*/ 1380 h 1656"/>
                <a:gd name="T4" fmla="*/ 336 w 1030"/>
                <a:gd name="T5" fmla="*/ 1356 h 1656"/>
                <a:gd name="T6" fmla="*/ 444 w 1030"/>
                <a:gd name="T7" fmla="*/ 1296 h 1656"/>
                <a:gd name="T8" fmla="*/ 516 w 1030"/>
                <a:gd name="T9" fmla="*/ 1272 h 1656"/>
                <a:gd name="T10" fmla="*/ 552 w 1030"/>
                <a:gd name="T11" fmla="*/ 1260 h 1656"/>
                <a:gd name="T12" fmla="*/ 804 w 1030"/>
                <a:gd name="T13" fmla="*/ 1272 h 1656"/>
                <a:gd name="T14" fmla="*/ 912 w 1030"/>
                <a:gd name="T15" fmla="*/ 1320 h 1656"/>
                <a:gd name="T16" fmla="*/ 900 w 1030"/>
                <a:gd name="T17" fmla="*/ 1380 h 1656"/>
                <a:gd name="T18" fmla="*/ 312 w 1030"/>
                <a:gd name="T19" fmla="*/ 1368 h 1656"/>
                <a:gd name="T20" fmla="*/ 180 w 1030"/>
                <a:gd name="T21" fmla="*/ 1332 h 1656"/>
                <a:gd name="T22" fmla="*/ 144 w 1030"/>
                <a:gd name="T23" fmla="*/ 1320 h 1656"/>
                <a:gd name="T24" fmla="*/ 48 w 1030"/>
                <a:gd name="T25" fmla="*/ 1176 h 1656"/>
                <a:gd name="T26" fmla="*/ 12 w 1030"/>
                <a:gd name="T27" fmla="*/ 1068 h 1656"/>
                <a:gd name="T28" fmla="*/ 0 w 1030"/>
                <a:gd name="T29" fmla="*/ 1032 h 1656"/>
                <a:gd name="T30" fmla="*/ 96 w 1030"/>
                <a:gd name="T31" fmla="*/ 960 h 1656"/>
                <a:gd name="T32" fmla="*/ 792 w 1030"/>
                <a:gd name="T33" fmla="*/ 972 h 1656"/>
                <a:gd name="T34" fmla="*/ 900 w 1030"/>
                <a:gd name="T35" fmla="*/ 1008 h 1656"/>
                <a:gd name="T36" fmla="*/ 912 w 1030"/>
                <a:gd name="T37" fmla="*/ 1044 h 1656"/>
                <a:gd name="T38" fmla="*/ 756 w 1030"/>
                <a:gd name="T39" fmla="*/ 1140 h 1656"/>
                <a:gd name="T40" fmla="*/ 492 w 1030"/>
                <a:gd name="T41" fmla="*/ 1104 h 1656"/>
                <a:gd name="T42" fmla="*/ 384 w 1030"/>
                <a:gd name="T43" fmla="*/ 1068 h 1656"/>
                <a:gd name="T44" fmla="*/ 348 w 1030"/>
                <a:gd name="T45" fmla="*/ 1056 h 1656"/>
                <a:gd name="T46" fmla="*/ 228 w 1030"/>
                <a:gd name="T47" fmla="*/ 984 h 1656"/>
                <a:gd name="T48" fmla="*/ 204 w 1030"/>
                <a:gd name="T49" fmla="*/ 948 h 1656"/>
                <a:gd name="T50" fmla="*/ 168 w 1030"/>
                <a:gd name="T51" fmla="*/ 924 h 1656"/>
                <a:gd name="T52" fmla="*/ 96 w 1030"/>
                <a:gd name="T53" fmla="*/ 768 h 1656"/>
                <a:gd name="T54" fmla="*/ 120 w 1030"/>
                <a:gd name="T55" fmla="*/ 660 h 1656"/>
                <a:gd name="T56" fmla="*/ 372 w 1030"/>
                <a:gd name="T57" fmla="*/ 588 h 1656"/>
                <a:gd name="T58" fmla="*/ 840 w 1030"/>
                <a:gd name="T59" fmla="*/ 600 h 1656"/>
                <a:gd name="T60" fmla="*/ 936 w 1030"/>
                <a:gd name="T61" fmla="*/ 624 h 1656"/>
                <a:gd name="T62" fmla="*/ 984 w 1030"/>
                <a:gd name="T63" fmla="*/ 720 h 1656"/>
                <a:gd name="T64" fmla="*/ 936 w 1030"/>
                <a:gd name="T65" fmla="*/ 732 h 1656"/>
                <a:gd name="T66" fmla="*/ 156 w 1030"/>
                <a:gd name="T67" fmla="*/ 720 h 1656"/>
                <a:gd name="T68" fmla="*/ 60 w 1030"/>
                <a:gd name="T69" fmla="*/ 564 h 1656"/>
                <a:gd name="T70" fmla="*/ 36 w 1030"/>
                <a:gd name="T71" fmla="*/ 492 h 1656"/>
                <a:gd name="T72" fmla="*/ 48 w 1030"/>
                <a:gd name="T73" fmla="*/ 360 h 1656"/>
                <a:gd name="T74" fmla="*/ 60 w 1030"/>
                <a:gd name="T75" fmla="*/ 324 h 1656"/>
                <a:gd name="T76" fmla="*/ 132 w 1030"/>
                <a:gd name="T77" fmla="*/ 276 h 1656"/>
                <a:gd name="T78" fmla="*/ 204 w 1030"/>
                <a:gd name="T79" fmla="*/ 252 h 1656"/>
                <a:gd name="T80" fmla="*/ 708 w 1030"/>
                <a:gd name="T81" fmla="*/ 288 h 1656"/>
                <a:gd name="T82" fmla="*/ 780 w 1030"/>
                <a:gd name="T83" fmla="*/ 312 h 1656"/>
                <a:gd name="T84" fmla="*/ 840 w 1030"/>
                <a:gd name="T85" fmla="*/ 324 h 1656"/>
                <a:gd name="T86" fmla="*/ 912 w 1030"/>
                <a:gd name="T87" fmla="*/ 348 h 1656"/>
                <a:gd name="T88" fmla="*/ 408 w 1030"/>
                <a:gd name="T89" fmla="*/ 384 h 1656"/>
                <a:gd name="T90" fmla="*/ 168 w 1030"/>
                <a:gd name="T91" fmla="*/ 288 h 1656"/>
                <a:gd name="T92" fmla="*/ 132 w 1030"/>
                <a:gd name="T93" fmla="*/ 264 h 1656"/>
                <a:gd name="T94" fmla="*/ 96 w 1030"/>
                <a:gd name="T95" fmla="*/ 240 h 1656"/>
                <a:gd name="T96" fmla="*/ 96 w 1030"/>
                <a:gd name="T97" fmla="*/ 96 h 1656"/>
                <a:gd name="T98" fmla="*/ 168 w 1030"/>
                <a:gd name="T99" fmla="*/ 72 h 1656"/>
                <a:gd name="T100" fmla="*/ 372 w 1030"/>
                <a:gd name="T101" fmla="*/ 36 h 1656"/>
                <a:gd name="T102" fmla="*/ 672 w 1030"/>
                <a:gd name="T103" fmla="*/ 0 h 1656"/>
                <a:gd name="T104" fmla="*/ 1008 w 1030"/>
                <a:gd name="T105" fmla="*/ 12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30" h="1656">
                  <a:moveTo>
                    <a:pt x="156" y="1656"/>
                  </a:moveTo>
                  <a:cubicBezTo>
                    <a:pt x="164" y="1564"/>
                    <a:pt x="158" y="1427"/>
                    <a:pt x="264" y="1380"/>
                  </a:cubicBezTo>
                  <a:cubicBezTo>
                    <a:pt x="287" y="1370"/>
                    <a:pt x="312" y="1364"/>
                    <a:pt x="336" y="1356"/>
                  </a:cubicBezTo>
                  <a:cubicBezTo>
                    <a:pt x="372" y="1344"/>
                    <a:pt x="409" y="1312"/>
                    <a:pt x="444" y="1296"/>
                  </a:cubicBezTo>
                  <a:cubicBezTo>
                    <a:pt x="467" y="1286"/>
                    <a:pt x="492" y="1280"/>
                    <a:pt x="516" y="1272"/>
                  </a:cubicBezTo>
                  <a:cubicBezTo>
                    <a:pt x="528" y="1268"/>
                    <a:pt x="552" y="1260"/>
                    <a:pt x="552" y="1260"/>
                  </a:cubicBezTo>
                  <a:cubicBezTo>
                    <a:pt x="636" y="1264"/>
                    <a:pt x="720" y="1265"/>
                    <a:pt x="804" y="1272"/>
                  </a:cubicBezTo>
                  <a:cubicBezTo>
                    <a:pt x="842" y="1275"/>
                    <a:pt x="876" y="1308"/>
                    <a:pt x="912" y="1320"/>
                  </a:cubicBezTo>
                  <a:cubicBezTo>
                    <a:pt x="924" y="1337"/>
                    <a:pt x="968" y="1379"/>
                    <a:pt x="900" y="1380"/>
                  </a:cubicBezTo>
                  <a:cubicBezTo>
                    <a:pt x="704" y="1384"/>
                    <a:pt x="508" y="1372"/>
                    <a:pt x="312" y="1368"/>
                  </a:cubicBezTo>
                  <a:cubicBezTo>
                    <a:pt x="227" y="1351"/>
                    <a:pt x="271" y="1362"/>
                    <a:pt x="180" y="1332"/>
                  </a:cubicBezTo>
                  <a:cubicBezTo>
                    <a:pt x="168" y="1328"/>
                    <a:pt x="144" y="1320"/>
                    <a:pt x="144" y="1320"/>
                  </a:cubicBezTo>
                  <a:cubicBezTo>
                    <a:pt x="112" y="1272"/>
                    <a:pt x="80" y="1224"/>
                    <a:pt x="48" y="1176"/>
                  </a:cubicBezTo>
                  <a:cubicBezTo>
                    <a:pt x="27" y="1144"/>
                    <a:pt x="24" y="1104"/>
                    <a:pt x="12" y="1068"/>
                  </a:cubicBezTo>
                  <a:cubicBezTo>
                    <a:pt x="8" y="1056"/>
                    <a:pt x="0" y="1032"/>
                    <a:pt x="0" y="1032"/>
                  </a:cubicBezTo>
                  <a:cubicBezTo>
                    <a:pt x="20" y="972"/>
                    <a:pt x="37" y="975"/>
                    <a:pt x="96" y="960"/>
                  </a:cubicBezTo>
                  <a:cubicBezTo>
                    <a:pt x="328" y="964"/>
                    <a:pt x="560" y="961"/>
                    <a:pt x="792" y="972"/>
                  </a:cubicBezTo>
                  <a:cubicBezTo>
                    <a:pt x="830" y="974"/>
                    <a:pt x="900" y="1008"/>
                    <a:pt x="900" y="1008"/>
                  </a:cubicBezTo>
                  <a:cubicBezTo>
                    <a:pt x="904" y="1020"/>
                    <a:pt x="916" y="1032"/>
                    <a:pt x="912" y="1044"/>
                  </a:cubicBezTo>
                  <a:cubicBezTo>
                    <a:pt x="881" y="1136"/>
                    <a:pt x="834" y="1121"/>
                    <a:pt x="756" y="1140"/>
                  </a:cubicBezTo>
                  <a:cubicBezTo>
                    <a:pt x="639" y="1132"/>
                    <a:pt x="588" y="1133"/>
                    <a:pt x="492" y="1104"/>
                  </a:cubicBezTo>
                  <a:cubicBezTo>
                    <a:pt x="492" y="1104"/>
                    <a:pt x="402" y="1074"/>
                    <a:pt x="384" y="1068"/>
                  </a:cubicBezTo>
                  <a:cubicBezTo>
                    <a:pt x="372" y="1064"/>
                    <a:pt x="348" y="1056"/>
                    <a:pt x="348" y="1056"/>
                  </a:cubicBezTo>
                  <a:cubicBezTo>
                    <a:pt x="307" y="1025"/>
                    <a:pt x="270" y="1012"/>
                    <a:pt x="228" y="984"/>
                  </a:cubicBezTo>
                  <a:cubicBezTo>
                    <a:pt x="220" y="972"/>
                    <a:pt x="214" y="958"/>
                    <a:pt x="204" y="948"/>
                  </a:cubicBezTo>
                  <a:cubicBezTo>
                    <a:pt x="194" y="938"/>
                    <a:pt x="177" y="935"/>
                    <a:pt x="168" y="924"/>
                  </a:cubicBezTo>
                  <a:cubicBezTo>
                    <a:pt x="122" y="871"/>
                    <a:pt x="112" y="832"/>
                    <a:pt x="96" y="768"/>
                  </a:cubicBezTo>
                  <a:cubicBezTo>
                    <a:pt x="96" y="767"/>
                    <a:pt x="108" y="676"/>
                    <a:pt x="120" y="660"/>
                  </a:cubicBezTo>
                  <a:cubicBezTo>
                    <a:pt x="167" y="601"/>
                    <a:pt x="322" y="592"/>
                    <a:pt x="372" y="588"/>
                  </a:cubicBezTo>
                  <a:cubicBezTo>
                    <a:pt x="528" y="592"/>
                    <a:pt x="684" y="590"/>
                    <a:pt x="840" y="600"/>
                  </a:cubicBezTo>
                  <a:cubicBezTo>
                    <a:pt x="873" y="602"/>
                    <a:pt x="936" y="624"/>
                    <a:pt x="936" y="624"/>
                  </a:cubicBezTo>
                  <a:cubicBezTo>
                    <a:pt x="958" y="639"/>
                    <a:pt x="1030" y="683"/>
                    <a:pt x="984" y="720"/>
                  </a:cubicBezTo>
                  <a:cubicBezTo>
                    <a:pt x="971" y="730"/>
                    <a:pt x="952" y="728"/>
                    <a:pt x="936" y="732"/>
                  </a:cubicBezTo>
                  <a:cubicBezTo>
                    <a:pt x="676" y="728"/>
                    <a:pt x="416" y="728"/>
                    <a:pt x="156" y="720"/>
                  </a:cubicBezTo>
                  <a:cubicBezTo>
                    <a:pt x="100" y="718"/>
                    <a:pt x="73" y="604"/>
                    <a:pt x="60" y="564"/>
                  </a:cubicBezTo>
                  <a:cubicBezTo>
                    <a:pt x="52" y="540"/>
                    <a:pt x="36" y="492"/>
                    <a:pt x="36" y="492"/>
                  </a:cubicBezTo>
                  <a:cubicBezTo>
                    <a:pt x="40" y="448"/>
                    <a:pt x="42" y="404"/>
                    <a:pt x="48" y="360"/>
                  </a:cubicBezTo>
                  <a:cubicBezTo>
                    <a:pt x="50" y="347"/>
                    <a:pt x="51" y="333"/>
                    <a:pt x="60" y="324"/>
                  </a:cubicBezTo>
                  <a:cubicBezTo>
                    <a:pt x="80" y="304"/>
                    <a:pt x="108" y="292"/>
                    <a:pt x="132" y="276"/>
                  </a:cubicBezTo>
                  <a:cubicBezTo>
                    <a:pt x="153" y="262"/>
                    <a:pt x="204" y="252"/>
                    <a:pt x="204" y="252"/>
                  </a:cubicBezTo>
                  <a:cubicBezTo>
                    <a:pt x="375" y="260"/>
                    <a:pt x="538" y="274"/>
                    <a:pt x="708" y="288"/>
                  </a:cubicBezTo>
                  <a:cubicBezTo>
                    <a:pt x="732" y="296"/>
                    <a:pt x="755" y="307"/>
                    <a:pt x="780" y="312"/>
                  </a:cubicBezTo>
                  <a:cubicBezTo>
                    <a:pt x="800" y="316"/>
                    <a:pt x="820" y="319"/>
                    <a:pt x="840" y="324"/>
                  </a:cubicBezTo>
                  <a:cubicBezTo>
                    <a:pt x="864" y="331"/>
                    <a:pt x="912" y="348"/>
                    <a:pt x="912" y="348"/>
                  </a:cubicBezTo>
                  <a:cubicBezTo>
                    <a:pt x="864" y="492"/>
                    <a:pt x="475" y="386"/>
                    <a:pt x="408" y="384"/>
                  </a:cubicBezTo>
                  <a:cubicBezTo>
                    <a:pt x="313" y="365"/>
                    <a:pt x="247" y="341"/>
                    <a:pt x="168" y="288"/>
                  </a:cubicBezTo>
                  <a:cubicBezTo>
                    <a:pt x="156" y="280"/>
                    <a:pt x="144" y="272"/>
                    <a:pt x="132" y="264"/>
                  </a:cubicBezTo>
                  <a:cubicBezTo>
                    <a:pt x="120" y="256"/>
                    <a:pt x="96" y="240"/>
                    <a:pt x="96" y="240"/>
                  </a:cubicBezTo>
                  <a:cubicBezTo>
                    <a:pt x="80" y="192"/>
                    <a:pt x="61" y="151"/>
                    <a:pt x="96" y="96"/>
                  </a:cubicBezTo>
                  <a:cubicBezTo>
                    <a:pt x="110" y="75"/>
                    <a:pt x="144" y="80"/>
                    <a:pt x="168" y="72"/>
                  </a:cubicBezTo>
                  <a:cubicBezTo>
                    <a:pt x="235" y="50"/>
                    <a:pt x="301" y="44"/>
                    <a:pt x="372" y="36"/>
                  </a:cubicBezTo>
                  <a:cubicBezTo>
                    <a:pt x="465" y="5"/>
                    <a:pt x="574" y="10"/>
                    <a:pt x="672" y="0"/>
                  </a:cubicBezTo>
                  <a:cubicBezTo>
                    <a:pt x="784" y="4"/>
                    <a:pt x="1008" y="12"/>
                    <a:pt x="1008" y="12"/>
                  </a:cubicBezTo>
                </a:path>
              </a:pathLst>
            </a:custGeom>
            <a:noFill/>
            <a:ln w="57150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09" name="Group 9"/>
          <p:cNvGrpSpPr>
            <a:grpSpLocks/>
          </p:cNvGrpSpPr>
          <p:nvPr/>
        </p:nvGrpSpPr>
        <p:grpSpPr bwMode="auto">
          <a:xfrm>
            <a:off x="685800" y="3581400"/>
            <a:ext cx="6883400" cy="2816225"/>
            <a:chOff x="432" y="2256"/>
            <a:chExt cx="4336" cy="1774"/>
          </a:xfrm>
        </p:grpSpPr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432" y="3744"/>
              <a:ext cx="1843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Beta Pleated Sheet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25611" name="Freeform 11"/>
            <p:cNvSpPr>
              <a:spLocks/>
            </p:cNvSpPr>
            <p:nvPr/>
          </p:nvSpPr>
          <p:spPr bwMode="auto">
            <a:xfrm>
              <a:off x="3552" y="2256"/>
              <a:ext cx="1216" cy="1272"/>
            </a:xfrm>
            <a:custGeom>
              <a:avLst/>
              <a:gdLst>
                <a:gd name="T0" fmla="*/ 28 w 1216"/>
                <a:gd name="T1" fmla="*/ 1272 h 1272"/>
                <a:gd name="T2" fmla="*/ 4 w 1216"/>
                <a:gd name="T3" fmla="*/ 768 h 1272"/>
                <a:gd name="T4" fmla="*/ 40 w 1216"/>
                <a:gd name="T5" fmla="*/ 780 h 1272"/>
                <a:gd name="T6" fmla="*/ 112 w 1216"/>
                <a:gd name="T7" fmla="*/ 828 h 1272"/>
                <a:gd name="T8" fmla="*/ 148 w 1216"/>
                <a:gd name="T9" fmla="*/ 852 h 1272"/>
                <a:gd name="T10" fmla="*/ 244 w 1216"/>
                <a:gd name="T11" fmla="*/ 960 h 1272"/>
                <a:gd name="T12" fmla="*/ 316 w 1216"/>
                <a:gd name="T13" fmla="*/ 1008 h 1272"/>
                <a:gd name="T14" fmla="*/ 352 w 1216"/>
                <a:gd name="T15" fmla="*/ 1032 h 1272"/>
                <a:gd name="T16" fmla="*/ 400 w 1216"/>
                <a:gd name="T17" fmla="*/ 528 h 1272"/>
                <a:gd name="T18" fmla="*/ 448 w 1216"/>
                <a:gd name="T19" fmla="*/ 552 h 1272"/>
                <a:gd name="T20" fmla="*/ 520 w 1216"/>
                <a:gd name="T21" fmla="*/ 600 h 1272"/>
                <a:gd name="T22" fmla="*/ 700 w 1216"/>
                <a:gd name="T23" fmla="*/ 708 h 1272"/>
                <a:gd name="T24" fmla="*/ 736 w 1216"/>
                <a:gd name="T25" fmla="*/ 744 h 1272"/>
                <a:gd name="T26" fmla="*/ 760 w 1216"/>
                <a:gd name="T27" fmla="*/ 708 h 1272"/>
                <a:gd name="T28" fmla="*/ 772 w 1216"/>
                <a:gd name="T29" fmla="*/ 528 h 1272"/>
                <a:gd name="T30" fmla="*/ 688 w 1216"/>
                <a:gd name="T31" fmla="*/ 264 h 1272"/>
                <a:gd name="T32" fmla="*/ 784 w 1216"/>
                <a:gd name="T33" fmla="*/ 252 h 1272"/>
                <a:gd name="T34" fmla="*/ 820 w 1216"/>
                <a:gd name="T35" fmla="*/ 288 h 1272"/>
                <a:gd name="T36" fmla="*/ 928 w 1216"/>
                <a:gd name="T37" fmla="*/ 360 h 1272"/>
                <a:gd name="T38" fmla="*/ 964 w 1216"/>
                <a:gd name="T39" fmla="*/ 372 h 1272"/>
                <a:gd name="T40" fmla="*/ 1216 w 1216"/>
                <a:gd name="T41" fmla="*/ 456 h 1272"/>
                <a:gd name="T42" fmla="*/ 1108 w 1216"/>
                <a:gd name="T43" fmla="*/ 156 h 1272"/>
                <a:gd name="T44" fmla="*/ 1072 w 1216"/>
                <a:gd name="T45" fmla="*/ 48 h 1272"/>
                <a:gd name="T46" fmla="*/ 1060 w 1216"/>
                <a:gd name="T47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16" h="1272">
                  <a:moveTo>
                    <a:pt x="28" y="1272"/>
                  </a:moveTo>
                  <a:cubicBezTo>
                    <a:pt x="23" y="1185"/>
                    <a:pt x="0" y="817"/>
                    <a:pt x="4" y="768"/>
                  </a:cubicBezTo>
                  <a:cubicBezTo>
                    <a:pt x="5" y="755"/>
                    <a:pt x="29" y="774"/>
                    <a:pt x="40" y="780"/>
                  </a:cubicBezTo>
                  <a:cubicBezTo>
                    <a:pt x="65" y="794"/>
                    <a:pt x="88" y="812"/>
                    <a:pt x="112" y="828"/>
                  </a:cubicBezTo>
                  <a:cubicBezTo>
                    <a:pt x="124" y="836"/>
                    <a:pt x="148" y="852"/>
                    <a:pt x="148" y="852"/>
                  </a:cubicBezTo>
                  <a:cubicBezTo>
                    <a:pt x="191" y="916"/>
                    <a:pt x="162" y="878"/>
                    <a:pt x="244" y="960"/>
                  </a:cubicBezTo>
                  <a:cubicBezTo>
                    <a:pt x="264" y="980"/>
                    <a:pt x="292" y="992"/>
                    <a:pt x="316" y="1008"/>
                  </a:cubicBezTo>
                  <a:cubicBezTo>
                    <a:pt x="328" y="1016"/>
                    <a:pt x="352" y="1032"/>
                    <a:pt x="352" y="1032"/>
                  </a:cubicBezTo>
                  <a:cubicBezTo>
                    <a:pt x="548" y="967"/>
                    <a:pt x="333" y="1051"/>
                    <a:pt x="400" y="528"/>
                  </a:cubicBezTo>
                  <a:cubicBezTo>
                    <a:pt x="402" y="510"/>
                    <a:pt x="433" y="543"/>
                    <a:pt x="448" y="552"/>
                  </a:cubicBezTo>
                  <a:cubicBezTo>
                    <a:pt x="473" y="567"/>
                    <a:pt x="496" y="584"/>
                    <a:pt x="520" y="600"/>
                  </a:cubicBezTo>
                  <a:cubicBezTo>
                    <a:pt x="578" y="639"/>
                    <a:pt x="633" y="686"/>
                    <a:pt x="700" y="708"/>
                  </a:cubicBezTo>
                  <a:cubicBezTo>
                    <a:pt x="712" y="720"/>
                    <a:pt x="719" y="744"/>
                    <a:pt x="736" y="744"/>
                  </a:cubicBezTo>
                  <a:cubicBezTo>
                    <a:pt x="750" y="744"/>
                    <a:pt x="758" y="722"/>
                    <a:pt x="760" y="708"/>
                  </a:cubicBezTo>
                  <a:cubicBezTo>
                    <a:pt x="770" y="649"/>
                    <a:pt x="768" y="588"/>
                    <a:pt x="772" y="528"/>
                  </a:cubicBezTo>
                  <a:cubicBezTo>
                    <a:pt x="759" y="437"/>
                    <a:pt x="740" y="341"/>
                    <a:pt x="688" y="264"/>
                  </a:cubicBezTo>
                  <a:cubicBezTo>
                    <a:pt x="720" y="260"/>
                    <a:pt x="752" y="246"/>
                    <a:pt x="784" y="252"/>
                  </a:cubicBezTo>
                  <a:cubicBezTo>
                    <a:pt x="801" y="255"/>
                    <a:pt x="807" y="278"/>
                    <a:pt x="820" y="288"/>
                  </a:cubicBezTo>
                  <a:cubicBezTo>
                    <a:pt x="854" y="315"/>
                    <a:pt x="892" y="336"/>
                    <a:pt x="928" y="360"/>
                  </a:cubicBezTo>
                  <a:cubicBezTo>
                    <a:pt x="939" y="367"/>
                    <a:pt x="953" y="366"/>
                    <a:pt x="964" y="372"/>
                  </a:cubicBezTo>
                  <a:cubicBezTo>
                    <a:pt x="1044" y="412"/>
                    <a:pt x="1128" y="434"/>
                    <a:pt x="1216" y="456"/>
                  </a:cubicBezTo>
                  <a:cubicBezTo>
                    <a:pt x="1189" y="349"/>
                    <a:pt x="1142" y="259"/>
                    <a:pt x="1108" y="156"/>
                  </a:cubicBezTo>
                  <a:cubicBezTo>
                    <a:pt x="1096" y="120"/>
                    <a:pt x="1084" y="84"/>
                    <a:pt x="1072" y="48"/>
                  </a:cubicBezTo>
                  <a:cubicBezTo>
                    <a:pt x="1067" y="32"/>
                    <a:pt x="1060" y="0"/>
                    <a:pt x="1060" y="0"/>
                  </a:cubicBezTo>
                </a:path>
              </a:pathLst>
            </a:custGeom>
            <a:noFill/>
            <a:ln w="50800">
              <a:solidFill>
                <a:srgbClr val="00CC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Line 12"/>
            <p:cNvSpPr>
              <a:spLocks noChangeShapeType="1"/>
            </p:cNvSpPr>
            <p:nvPr/>
          </p:nvSpPr>
          <p:spPr bwMode="auto">
            <a:xfrm flipV="1">
              <a:off x="2304" y="3216"/>
              <a:ext cx="1200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 autoUpdateAnimBg="0"/>
      <p:bldP spid="25603" grpId="0" build="p" autoUpdateAnimBg="0"/>
      <p:bldP spid="2560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20D3-F02F-47F3-8816-F078DB2850A6}" type="slidenum">
              <a:rPr lang="en-US"/>
              <a:pPr/>
              <a:t>25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62800" cy="609600"/>
          </a:xfrm>
        </p:spPr>
        <p:txBody>
          <a:bodyPr/>
          <a:lstStyle/>
          <a:p>
            <a:r>
              <a:rPr lang="en-US" sz="48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Quaternary Structure</a:t>
            </a:r>
            <a:endParaRPr lang="en-US" sz="4800" b="1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6962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>
                <a:latin typeface="Comic Sans MS" pitchFamily="66" charset="0"/>
              </a:rPr>
              <a:t>Composed of 2 or more </a:t>
            </a:r>
            <a:r>
              <a:rPr lang="en-US" sz="3600" b="1">
                <a:solidFill>
                  <a:srgbClr val="333399"/>
                </a:solidFill>
                <a:latin typeface="Comic Sans MS" pitchFamily="66" charset="0"/>
              </a:rPr>
              <a:t>“subunits”</a:t>
            </a:r>
          </a:p>
          <a:p>
            <a:pPr>
              <a:lnSpc>
                <a:spcPct val="90000"/>
              </a:lnSpc>
            </a:pPr>
            <a:r>
              <a:rPr lang="en-US" sz="3600" b="1">
                <a:solidFill>
                  <a:srgbClr val="269E0A"/>
                </a:solidFill>
                <a:latin typeface="Comic Sans MS" pitchFamily="66" charset="0"/>
              </a:rPr>
              <a:t>Globular in shape</a:t>
            </a:r>
          </a:p>
          <a:p>
            <a:pPr>
              <a:lnSpc>
                <a:spcPct val="90000"/>
              </a:lnSpc>
            </a:pPr>
            <a:r>
              <a:rPr lang="en-US" sz="3600" b="1">
                <a:solidFill>
                  <a:srgbClr val="9900CC"/>
                </a:solidFill>
                <a:latin typeface="Comic Sans MS" pitchFamily="66" charset="0"/>
              </a:rPr>
              <a:t>Form in Aqueous environments</a:t>
            </a:r>
          </a:p>
          <a:p>
            <a:pPr>
              <a:lnSpc>
                <a:spcPct val="90000"/>
              </a:lnSpc>
            </a:pPr>
            <a:r>
              <a:rPr lang="en-US" sz="3600" b="1">
                <a:solidFill>
                  <a:srgbClr val="CC0000"/>
                </a:solidFill>
                <a:latin typeface="Comic Sans MS" pitchFamily="66" charset="0"/>
              </a:rPr>
              <a:t>Example: </a:t>
            </a:r>
            <a:r>
              <a:rPr lang="en-US" sz="3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enzymes (hemoglobin)</a:t>
            </a:r>
            <a:endParaRPr lang="en-US" sz="3600" b="1">
              <a:latin typeface="Comic Sans MS" pitchFamily="66" charset="0"/>
            </a:endParaRP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4953000" y="4495800"/>
            <a:ext cx="2135188" cy="1371600"/>
            <a:chOff x="3168" y="2640"/>
            <a:chExt cx="1345" cy="864"/>
          </a:xfrm>
        </p:grpSpPr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3600" y="2928"/>
              <a:ext cx="913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subunits</a:t>
              </a:r>
            </a:p>
          </p:txBody>
        </p:sp>
        <p:sp>
          <p:nvSpPr>
            <p:cNvPr id="26630" name="Line 6"/>
            <p:cNvSpPr>
              <a:spLocks noChangeShapeType="1"/>
            </p:cNvSpPr>
            <p:nvPr/>
          </p:nvSpPr>
          <p:spPr bwMode="auto">
            <a:xfrm flipV="1">
              <a:off x="3168" y="3232"/>
              <a:ext cx="496" cy="2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" name="Line 7"/>
            <p:cNvSpPr>
              <a:spLocks noChangeShapeType="1"/>
            </p:cNvSpPr>
            <p:nvPr/>
          </p:nvSpPr>
          <p:spPr bwMode="auto">
            <a:xfrm>
              <a:off x="3168" y="2640"/>
              <a:ext cx="448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32" name="Group 8"/>
          <p:cNvGrpSpPr>
            <a:grpSpLocks/>
          </p:cNvGrpSpPr>
          <p:nvPr/>
        </p:nvGrpSpPr>
        <p:grpSpPr bwMode="auto">
          <a:xfrm>
            <a:off x="1981200" y="4114800"/>
            <a:ext cx="2971800" cy="2438400"/>
            <a:chOff x="1728" y="2160"/>
            <a:chExt cx="2736" cy="2352"/>
          </a:xfrm>
        </p:grpSpPr>
        <p:grpSp>
          <p:nvGrpSpPr>
            <p:cNvPr id="26633" name="Group 9"/>
            <p:cNvGrpSpPr>
              <a:grpSpLocks/>
            </p:cNvGrpSpPr>
            <p:nvPr/>
          </p:nvGrpSpPr>
          <p:grpSpPr bwMode="auto">
            <a:xfrm>
              <a:off x="1728" y="3312"/>
              <a:ext cx="1392" cy="1200"/>
              <a:chOff x="1728" y="2112"/>
              <a:chExt cx="1392" cy="1200"/>
            </a:xfrm>
          </p:grpSpPr>
          <p:sp>
            <p:nvSpPr>
              <p:cNvPr id="26634" name="Freeform 10"/>
              <p:cNvSpPr>
                <a:spLocks/>
              </p:cNvSpPr>
              <p:nvPr/>
            </p:nvSpPr>
            <p:spPr bwMode="auto">
              <a:xfrm>
                <a:off x="1728" y="2112"/>
                <a:ext cx="1392" cy="1200"/>
              </a:xfrm>
              <a:custGeom>
                <a:avLst/>
                <a:gdLst>
                  <a:gd name="T0" fmla="*/ 1404 w 3169"/>
                  <a:gd name="T1" fmla="*/ 0 h 2185"/>
                  <a:gd name="T2" fmla="*/ 588 w 3169"/>
                  <a:gd name="T3" fmla="*/ 24 h 2185"/>
                  <a:gd name="T4" fmla="*/ 12 w 3169"/>
                  <a:gd name="T5" fmla="*/ 336 h 2185"/>
                  <a:gd name="T6" fmla="*/ 0 w 3169"/>
                  <a:gd name="T7" fmla="*/ 984 h 2185"/>
                  <a:gd name="T8" fmla="*/ 108 w 3169"/>
                  <a:gd name="T9" fmla="*/ 1584 h 2185"/>
                  <a:gd name="T10" fmla="*/ 768 w 3169"/>
                  <a:gd name="T11" fmla="*/ 2016 h 2185"/>
                  <a:gd name="T12" fmla="*/ 1728 w 3169"/>
                  <a:gd name="T13" fmla="*/ 2136 h 2185"/>
                  <a:gd name="T14" fmla="*/ 2724 w 3169"/>
                  <a:gd name="T15" fmla="*/ 2136 h 2185"/>
                  <a:gd name="T16" fmla="*/ 3168 w 3169"/>
                  <a:gd name="T17" fmla="*/ 1272 h 2185"/>
                  <a:gd name="T18" fmla="*/ 2808 w 3169"/>
                  <a:gd name="T19" fmla="*/ 288 h 2185"/>
                  <a:gd name="T20" fmla="*/ 2076 w 3169"/>
                  <a:gd name="T21" fmla="*/ 24 h 2185"/>
                  <a:gd name="T22" fmla="*/ 1608 w 3169"/>
                  <a:gd name="T23" fmla="*/ 120 h 2185"/>
                  <a:gd name="T24" fmla="*/ 852 w 3169"/>
                  <a:gd name="T25" fmla="*/ 96 h 2185"/>
                  <a:gd name="T26" fmla="*/ 204 w 3169"/>
                  <a:gd name="T27" fmla="*/ 228 h 2185"/>
                  <a:gd name="T28" fmla="*/ 912 w 3169"/>
                  <a:gd name="T29" fmla="*/ 492 h 2185"/>
                  <a:gd name="T30" fmla="*/ 504 w 3169"/>
                  <a:gd name="T31" fmla="*/ 324 h 2185"/>
                  <a:gd name="T32" fmla="*/ 168 w 3169"/>
                  <a:gd name="T33" fmla="*/ 660 h 2185"/>
                  <a:gd name="T34" fmla="*/ 960 w 3169"/>
                  <a:gd name="T35" fmla="*/ 828 h 2185"/>
                  <a:gd name="T36" fmla="*/ 600 w 3169"/>
                  <a:gd name="T37" fmla="*/ 660 h 2185"/>
                  <a:gd name="T38" fmla="*/ 192 w 3169"/>
                  <a:gd name="T39" fmla="*/ 888 h 2185"/>
                  <a:gd name="T40" fmla="*/ 864 w 3169"/>
                  <a:gd name="T41" fmla="*/ 1212 h 2185"/>
                  <a:gd name="T42" fmla="*/ 564 w 3169"/>
                  <a:gd name="T43" fmla="*/ 1020 h 2185"/>
                  <a:gd name="T44" fmla="*/ 84 w 3169"/>
                  <a:gd name="T45" fmla="*/ 1248 h 2185"/>
                  <a:gd name="T46" fmla="*/ 852 w 3169"/>
                  <a:gd name="T47" fmla="*/ 1500 h 2185"/>
                  <a:gd name="T48" fmla="*/ 576 w 3169"/>
                  <a:gd name="T49" fmla="*/ 1368 h 2185"/>
                  <a:gd name="T50" fmla="*/ 252 w 3169"/>
                  <a:gd name="T51" fmla="*/ 1644 h 2185"/>
                  <a:gd name="T52" fmla="*/ 804 w 3169"/>
                  <a:gd name="T53" fmla="*/ 1788 h 2185"/>
                  <a:gd name="T54" fmla="*/ 1188 w 3169"/>
                  <a:gd name="T55" fmla="*/ 1368 h 2185"/>
                  <a:gd name="T56" fmla="*/ 1368 w 3169"/>
                  <a:gd name="T57" fmla="*/ 1200 h 2185"/>
                  <a:gd name="T58" fmla="*/ 1584 w 3169"/>
                  <a:gd name="T59" fmla="*/ 816 h 2185"/>
                  <a:gd name="T60" fmla="*/ 1860 w 3169"/>
                  <a:gd name="T61" fmla="*/ 684 h 2185"/>
                  <a:gd name="T62" fmla="*/ 2280 w 3169"/>
                  <a:gd name="T63" fmla="*/ 732 h 2185"/>
                  <a:gd name="T64" fmla="*/ 2220 w 3169"/>
                  <a:gd name="T65" fmla="*/ 300 h 2185"/>
                  <a:gd name="T66" fmla="*/ 2796 w 3169"/>
                  <a:gd name="T67" fmla="*/ 816 h 2185"/>
                  <a:gd name="T68" fmla="*/ 2520 w 3169"/>
                  <a:gd name="T69" fmla="*/ 984 h 2185"/>
                  <a:gd name="T70" fmla="*/ 2220 w 3169"/>
                  <a:gd name="T71" fmla="*/ 1392 h 2185"/>
                  <a:gd name="T72" fmla="*/ 1968 w 3169"/>
                  <a:gd name="T73" fmla="*/ 1212 h 2185"/>
                  <a:gd name="T74" fmla="*/ 1944 w 3169"/>
                  <a:gd name="T75" fmla="*/ 1500 h 2185"/>
                  <a:gd name="T76" fmla="*/ 1620 w 3169"/>
                  <a:gd name="T77" fmla="*/ 1512 h 2185"/>
                  <a:gd name="T78" fmla="*/ 1716 w 3169"/>
                  <a:gd name="T79" fmla="*/ 1620 h 2185"/>
                  <a:gd name="T80" fmla="*/ 1140 w 3169"/>
                  <a:gd name="T81" fmla="*/ 1668 h 2185"/>
                  <a:gd name="T82" fmla="*/ 1428 w 3169"/>
                  <a:gd name="T83" fmla="*/ 1956 h 2185"/>
                  <a:gd name="T84" fmla="*/ 2004 w 3169"/>
                  <a:gd name="T85" fmla="*/ 1812 h 2185"/>
                  <a:gd name="T86" fmla="*/ 2364 w 3169"/>
                  <a:gd name="T87" fmla="*/ 1884 h 2185"/>
                  <a:gd name="T88" fmla="*/ 2940 w 3169"/>
                  <a:gd name="T89" fmla="*/ 1668 h 2185"/>
                  <a:gd name="T90" fmla="*/ 2256 w 3169"/>
                  <a:gd name="T91" fmla="*/ 1620 h 2185"/>
                  <a:gd name="T92" fmla="*/ 2784 w 3169"/>
                  <a:gd name="T93" fmla="*/ 1548 h 2185"/>
                  <a:gd name="T94" fmla="*/ 2172 w 3169"/>
                  <a:gd name="T95" fmla="*/ 1188 h 2185"/>
                  <a:gd name="T96" fmla="*/ 1968 w 3169"/>
                  <a:gd name="T97" fmla="*/ 1476 h 2185"/>
                  <a:gd name="T98" fmla="*/ 2460 w 3169"/>
                  <a:gd name="T99" fmla="*/ 1116 h 2185"/>
                  <a:gd name="T100" fmla="*/ 1356 w 3169"/>
                  <a:gd name="T101" fmla="*/ 1080 h 2185"/>
                  <a:gd name="T102" fmla="*/ 1812 w 3169"/>
                  <a:gd name="T103" fmla="*/ 996 h 2185"/>
                  <a:gd name="T104" fmla="*/ 1344 w 3169"/>
                  <a:gd name="T105" fmla="*/ 624 h 2185"/>
                  <a:gd name="T106" fmla="*/ 1128 w 3169"/>
                  <a:gd name="T107" fmla="*/ 852 h 2185"/>
                  <a:gd name="T108" fmla="*/ 1920 w 3169"/>
                  <a:gd name="T109" fmla="*/ 624 h 2185"/>
                  <a:gd name="T110" fmla="*/ 1056 w 3169"/>
                  <a:gd name="T111" fmla="*/ 300 h 2185"/>
                  <a:gd name="T112" fmla="*/ 1152 w 3169"/>
                  <a:gd name="T113" fmla="*/ 516 h 2185"/>
                  <a:gd name="T114" fmla="*/ 1404 w 3169"/>
                  <a:gd name="T115" fmla="*/ 216 h 2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169" h="2185">
                    <a:moveTo>
                      <a:pt x="1908" y="0"/>
                    </a:moveTo>
                    <a:lnTo>
                      <a:pt x="1872" y="24"/>
                    </a:lnTo>
                    <a:lnTo>
                      <a:pt x="1824" y="24"/>
                    </a:lnTo>
                    <a:lnTo>
                      <a:pt x="1752" y="12"/>
                    </a:lnTo>
                    <a:lnTo>
                      <a:pt x="1680" y="12"/>
                    </a:lnTo>
                    <a:lnTo>
                      <a:pt x="1644" y="12"/>
                    </a:lnTo>
                    <a:lnTo>
                      <a:pt x="1608" y="0"/>
                    </a:lnTo>
                    <a:lnTo>
                      <a:pt x="1572" y="0"/>
                    </a:lnTo>
                    <a:lnTo>
                      <a:pt x="1536" y="0"/>
                    </a:lnTo>
                    <a:lnTo>
                      <a:pt x="1500" y="0"/>
                    </a:lnTo>
                    <a:lnTo>
                      <a:pt x="1404" y="0"/>
                    </a:lnTo>
                    <a:lnTo>
                      <a:pt x="1332" y="0"/>
                    </a:lnTo>
                    <a:lnTo>
                      <a:pt x="1260" y="0"/>
                    </a:lnTo>
                    <a:lnTo>
                      <a:pt x="1188" y="12"/>
                    </a:lnTo>
                    <a:lnTo>
                      <a:pt x="1116" y="12"/>
                    </a:lnTo>
                    <a:lnTo>
                      <a:pt x="1044" y="12"/>
                    </a:lnTo>
                    <a:lnTo>
                      <a:pt x="972" y="12"/>
                    </a:lnTo>
                    <a:lnTo>
                      <a:pt x="900" y="12"/>
                    </a:lnTo>
                    <a:lnTo>
                      <a:pt x="828" y="24"/>
                    </a:lnTo>
                    <a:lnTo>
                      <a:pt x="756" y="24"/>
                    </a:lnTo>
                    <a:lnTo>
                      <a:pt x="684" y="24"/>
                    </a:lnTo>
                    <a:lnTo>
                      <a:pt x="588" y="24"/>
                    </a:lnTo>
                    <a:lnTo>
                      <a:pt x="516" y="36"/>
                    </a:lnTo>
                    <a:lnTo>
                      <a:pt x="396" y="48"/>
                    </a:lnTo>
                    <a:lnTo>
                      <a:pt x="324" y="60"/>
                    </a:lnTo>
                    <a:lnTo>
                      <a:pt x="228" y="84"/>
                    </a:lnTo>
                    <a:lnTo>
                      <a:pt x="180" y="96"/>
                    </a:lnTo>
                    <a:lnTo>
                      <a:pt x="132" y="132"/>
                    </a:lnTo>
                    <a:lnTo>
                      <a:pt x="84" y="180"/>
                    </a:lnTo>
                    <a:lnTo>
                      <a:pt x="48" y="216"/>
                    </a:lnTo>
                    <a:lnTo>
                      <a:pt x="36" y="252"/>
                    </a:lnTo>
                    <a:lnTo>
                      <a:pt x="24" y="288"/>
                    </a:lnTo>
                    <a:lnTo>
                      <a:pt x="12" y="336"/>
                    </a:lnTo>
                    <a:lnTo>
                      <a:pt x="0" y="408"/>
                    </a:lnTo>
                    <a:lnTo>
                      <a:pt x="0" y="456"/>
                    </a:lnTo>
                    <a:lnTo>
                      <a:pt x="0" y="492"/>
                    </a:lnTo>
                    <a:lnTo>
                      <a:pt x="0" y="528"/>
                    </a:lnTo>
                    <a:lnTo>
                      <a:pt x="0" y="564"/>
                    </a:lnTo>
                    <a:lnTo>
                      <a:pt x="0" y="636"/>
                    </a:lnTo>
                    <a:lnTo>
                      <a:pt x="0" y="708"/>
                    </a:lnTo>
                    <a:lnTo>
                      <a:pt x="0" y="804"/>
                    </a:lnTo>
                    <a:lnTo>
                      <a:pt x="0" y="876"/>
                    </a:lnTo>
                    <a:lnTo>
                      <a:pt x="0" y="948"/>
                    </a:lnTo>
                    <a:lnTo>
                      <a:pt x="0" y="984"/>
                    </a:lnTo>
                    <a:lnTo>
                      <a:pt x="0" y="1032"/>
                    </a:lnTo>
                    <a:lnTo>
                      <a:pt x="0" y="1080"/>
                    </a:lnTo>
                    <a:lnTo>
                      <a:pt x="0" y="1128"/>
                    </a:lnTo>
                    <a:lnTo>
                      <a:pt x="0" y="1224"/>
                    </a:lnTo>
                    <a:lnTo>
                      <a:pt x="0" y="1320"/>
                    </a:lnTo>
                    <a:lnTo>
                      <a:pt x="12" y="1356"/>
                    </a:lnTo>
                    <a:lnTo>
                      <a:pt x="24" y="1404"/>
                    </a:lnTo>
                    <a:lnTo>
                      <a:pt x="48" y="1452"/>
                    </a:lnTo>
                    <a:lnTo>
                      <a:pt x="60" y="1488"/>
                    </a:lnTo>
                    <a:lnTo>
                      <a:pt x="96" y="1512"/>
                    </a:lnTo>
                    <a:lnTo>
                      <a:pt x="108" y="1584"/>
                    </a:lnTo>
                    <a:lnTo>
                      <a:pt x="132" y="1656"/>
                    </a:lnTo>
                    <a:lnTo>
                      <a:pt x="204" y="1752"/>
                    </a:lnTo>
                    <a:lnTo>
                      <a:pt x="240" y="1800"/>
                    </a:lnTo>
                    <a:lnTo>
                      <a:pt x="276" y="1848"/>
                    </a:lnTo>
                    <a:lnTo>
                      <a:pt x="312" y="1872"/>
                    </a:lnTo>
                    <a:lnTo>
                      <a:pt x="360" y="1920"/>
                    </a:lnTo>
                    <a:lnTo>
                      <a:pt x="432" y="1944"/>
                    </a:lnTo>
                    <a:lnTo>
                      <a:pt x="504" y="1956"/>
                    </a:lnTo>
                    <a:lnTo>
                      <a:pt x="624" y="1992"/>
                    </a:lnTo>
                    <a:lnTo>
                      <a:pt x="696" y="2016"/>
                    </a:lnTo>
                    <a:lnTo>
                      <a:pt x="768" y="2016"/>
                    </a:lnTo>
                    <a:lnTo>
                      <a:pt x="864" y="2028"/>
                    </a:lnTo>
                    <a:lnTo>
                      <a:pt x="936" y="2028"/>
                    </a:lnTo>
                    <a:lnTo>
                      <a:pt x="1008" y="2028"/>
                    </a:lnTo>
                    <a:lnTo>
                      <a:pt x="1104" y="2040"/>
                    </a:lnTo>
                    <a:lnTo>
                      <a:pt x="1176" y="2040"/>
                    </a:lnTo>
                    <a:lnTo>
                      <a:pt x="1248" y="2040"/>
                    </a:lnTo>
                    <a:lnTo>
                      <a:pt x="1368" y="2064"/>
                    </a:lnTo>
                    <a:lnTo>
                      <a:pt x="1464" y="2076"/>
                    </a:lnTo>
                    <a:lnTo>
                      <a:pt x="1560" y="2088"/>
                    </a:lnTo>
                    <a:lnTo>
                      <a:pt x="1656" y="2112"/>
                    </a:lnTo>
                    <a:lnTo>
                      <a:pt x="1728" y="2136"/>
                    </a:lnTo>
                    <a:lnTo>
                      <a:pt x="1800" y="2148"/>
                    </a:lnTo>
                    <a:lnTo>
                      <a:pt x="1848" y="2160"/>
                    </a:lnTo>
                    <a:lnTo>
                      <a:pt x="1920" y="2172"/>
                    </a:lnTo>
                    <a:lnTo>
                      <a:pt x="1992" y="2172"/>
                    </a:lnTo>
                    <a:lnTo>
                      <a:pt x="2088" y="2184"/>
                    </a:lnTo>
                    <a:lnTo>
                      <a:pt x="2184" y="2184"/>
                    </a:lnTo>
                    <a:lnTo>
                      <a:pt x="2328" y="2184"/>
                    </a:lnTo>
                    <a:lnTo>
                      <a:pt x="2472" y="2172"/>
                    </a:lnTo>
                    <a:lnTo>
                      <a:pt x="2592" y="2160"/>
                    </a:lnTo>
                    <a:lnTo>
                      <a:pt x="2688" y="2148"/>
                    </a:lnTo>
                    <a:lnTo>
                      <a:pt x="2724" y="2136"/>
                    </a:lnTo>
                    <a:lnTo>
                      <a:pt x="2820" y="2112"/>
                    </a:lnTo>
                    <a:lnTo>
                      <a:pt x="2916" y="2040"/>
                    </a:lnTo>
                    <a:lnTo>
                      <a:pt x="2988" y="2016"/>
                    </a:lnTo>
                    <a:lnTo>
                      <a:pt x="3060" y="1944"/>
                    </a:lnTo>
                    <a:lnTo>
                      <a:pt x="3132" y="1848"/>
                    </a:lnTo>
                    <a:lnTo>
                      <a:pt x="3144" y="1728"/>
                    </a:lnTo>
                    <a:lnTo>
                      <a:pt x="3156" y="1656"/>
                    </a:lnTo>
                    <a:lnTo>
                      <a:pt x="3168" y="1560"/>
                    </a:lnTo>
                    <a:lnTo>
                      <a:pt x="3168" y="1464"/>
                    </a:lnTo>
                    <a:lnTo>
                      <a:pt x="3168" y="1392"/>
                    </a:lnTo>
                    <a:lnTo>
                      <a:pt x="3168" y="1272"/>
                    </a:lnTo>
                    <a:lnTo>
                      <a:pt x="3156" y="1176"/>
                    </a:lnTo>
                    <a:lnTo>
                      <a:pt x="3156" y="1080"/>
                    </a:lnTo>
                    <a:lnTo>
                      <a:pt x="3144" y="984"/>
                    </a:lnTo>
                    <a:lnTo>
                      <a:pt x="3120" y="864"/>
                    </a:lnTo>
                    <a:lnTo>
                      <a:pt x="3096" y="768"/>
                    </a:lnTo>
                    <a:lnTo>
                      <a:pt x="3072" y="696"/>
                    </a:lnTo>
                    <a:lnTo>
                      <a:pt x="3048" y="624"/>
                    </a:lnTo>
                    <a:lnTo>
                      <a:pt x="2976" y="528"/>
                    </a:lnTo>
                    <a:lnTo>
                      <a:pt x="2904" y="456"/>
                    </a:lnTo>
                    <a:lnTo>
                      <a:pt x="2832" y="384"/>
                    </a:lnTo>
                    <a:lnTo>
                      <a:pt x="2808" y="288"/>
                    </a:lnTo>
                    <a:lnTo>
                      <a:pt x="2760" y="240"/>
                    </a:lnTo>
                    <a:lnTo>
                      <a:pt x="2664" y="204"/>
                    </a:lnTo>
                    <a:lnTo>
                      <a:pt x="2628" y="168"/>
                    </a:lnTo>
                    <a:lnTo>
                      <a:pt x="2580" y="144"/>
                    </a:lnTo>
                    <a:lnTo>
                      <a:pt x="2484" y="108"/>
                    </a:lnTo>
                    <a:lnTo>
                      <a:pt x="2412" y="96"/>
                    </a:lnTo>
                    <a:lnTo>
                      <a:pt x="2292" y="60"/>
                    </a:lnTo>
                    <a:lnTo>
                      <a:pt x="2196" y="48"/>
                    </a:lnTo>
                    <a:lnTo>
                      <a:pt x="2148" y="36"/>
                    </a:lnTo>
                    <a:lnTo>
                      <a:pt x="2112" y="24"/>
                    </a:lnTo>
                    <a:lnTo>
                      <a:pt x="2076" y="24"/>
                    </a:lnTo>
                    <a:lnTo>
                      <a:pt x="2040" y="12"/>
                    </a:lnTo>
                    <a:lnTo>
                      <a:pt x="2004" y="12"/>
                    </a:lnTo>
                    <a:lnTo>
                      <a:pt x="1968" y="12"/>
                    </a:lnTo>
                    <a:lnTo>
                      <a:pt x="1932" y="12"/>
                    </a:lnTo>
                    <a:lnTo>
                      <a:pt x="1896" y="12"/>
                    </a:lnTo>
                    <a:lnTo>
                      <a:pt x="1860" y="36"/>
                    </a:lnTo>
                    <a:lnTo>
                      <a:pt x="1788" y="48"/>
                    </a:lnTo>
                    <a:lnTo>
                      <a:pt x="1716" y="72"/>
                    </a:lnTo>
                    <a:lnTo>
                      <a:pt x="1680" y="84"/>
                    </a:lnTo>
                    <a:lnTo>
                      <a:pt x="1644" y="108"/>
                    </a:lnTo>
                    <a:lnTo>
                      <a:pt x="1608" y="120"/>
                    </a:lnTo>
                    <a:lnTo>
                      <a:pt x="1560" y="132"/>
                    </a:lnTo>
                    <a:lnTo>
                      <a:pt x="1524" y="132"/>
                    </a:lnTo>
                    <a:lnTo>
                      <a:pt x="1488" y="132"/>
                    </a:lnTo>
                    <a:lnTo>
                      <a:pt x="1452" y="120"/>
                    </a:lnTo>
                    <a:lnTo>
                      <a:pt x="1356" y="108"/>
                    </a:lnTo>
                    <a:lnTo>
                      <a:pt x="1308" y="108"/>
                    </a:lnTo>
                    <a:lnTo>
                      <a:pt x="1188" y="96"/>
                    </a:lnTo>
                    <a:lnTo>
                      <a:pt x="1092" y="96"/>
                    </a:lnTo>
                    <a:lnTo>
                      <a:pt x="1020" y="96"/>
                    </a:lnTo>
                    <a:lnTo>
                      <a:pt x="924" y="96"/>
                    </a:lnTo>
                    <a:lnTo>
                      <a:pt x="852" y="96"/>
                    </a:lnTo>
                    <a:lnTo>
                      <a:pt x="780" y="96"/>
                    </a:lnTo>
                    <a:lnTo>
                      <a:pt x="744" y="96"/>
                    </a:lnTo>
                    <a:lnTo>
                      <a:pt x="708" y="96"/>
                    </a:lnTo>
                    <a:lnTo>
                      <a:pt x="612" y="108"/>
                    </a:lnTo>
                    <a:lnTo>
                      <a:pt x="516" y="108"/>
                    </a:lnTo>
                    <a:lnTo>
                      <a:pt x="444" y="120"/>
                    </a:lnTo>
                    <a:lnTo>
                      <a:pt x="372" y="132"/>
                    </a:lnTo>
                    <a:lnTo>
                      <a:pt x="276" y="144"/>
                    </a:lnTo>
                    <a:lnTo>
                      <a:pt x="240" y="144"/>
                    </a:lnTo>
                    <a:lnTo>
                      <a:pt x="204" y="180"/>
                    </a:lnTo>
                    <a:lnTo>
                      <a:pt x="204" y="228"/>
                    </a:lnTo>
                    <a:lnTo>
                      <a:pt x="204" y="300"/>
                    </a:lnTo>
                    <a:lnTo>
                      <a:pt x="204" y="336"/>
                    </a:lnTo>
                    <a:lnTo>
                      <a:pt x="228" y="372"/>
                    </a:lnTo>
                    <a:lnTo>
                      <a:pt x="264" y="396"/>
                    </a:lnTo>
                    <a:lnTo>
                      <a:pt x="360" y="420"/>
                    </a:lnTo>
                    <a:lnTo>
                      <a:pt x="456" y="444"/>
                    </a:lnTo>
                    <a:lnTo>
                      <a:pt x="552" y="456"/>
                    </a:lnTo>
                    <a:lnTo>
                      <a:pt x="648" y="468"/>
                    </a:lnTo>
                    <a:lnTo>
                      <a:pt x="744" y="480"/>
                    </a:lnTo>
                    <a:lnTo>
                      <a:pt x="864" y="492"/>
                    </a:lnTo>
                    <a:lnTo>
                      <a:pt x="912" y="492"/>
                    </a:lnTo>
                    <a:lnTo>
                      <a:pt x="1008" y="468"/>
                    </a:lnTo>
                    <a:lnTo>
                      <a:pt x="1044" y="432"/>
                    </a:lnTo>
                    <a:lnTo>
                      <a:pt x="1044" y="396"/>
                    </a:lnTo>
                    <a:lnTo>
                      <a:pt x="1008" y="372"/>
                    </a:lnTo>
                    <a:lnTo>
                      <a:pt x="972" y="372"/>
                    </a:lnTo>
                    <a:lnTo>
                      <a:pt x="936" y="360"/>
                    </a:lnTo>
                    <a:lnTo>
                      <a:pt x="888" y="348"/>
                    </a:lnTo>
                    <a:lnTo>
                      <a:pt x="792" y="336"/>
                    </a:lnTo>
                    <a:lnTo>
                      <a:pt x="696" y="336"/>
                    </a:lnTo>
                    <a:lnTo>
                      <a:pt x="600" y="324"/>
                    </a:lnTo>
                    <a:lnTo>
                      <a:pt x="504" y="324"/>
                    </a:lnTo>
                    <a:lnTo>
                      <a:pt x="432" y="324"/>
                    </a:lnTo>
                    <a:lnTo>
                      <a:pt x="360" y="324"/>
                    </a:lnTo>
                    <a:lnTo>
                      <a:pt x="288" y="324"/>
                    </a:lnTo>
                    <a:lnTo>
                      <a:pt x="252" y="324"/>
                    </a:lnTo>
                    <a:lnTo>
                      <a:pt x="204" y="348"/>
                    </a:lnTo>
                    <a:lnTo>
                      <a:pt x="168" y="396"/>
                    </a:lnTo>
                    <a:lnTo>
                      <a:pt x="144" y="432"/>
                    </a:lnTo>
                    <a:lnTo>
                      <a:pt x="144" y="480"/>
                    </a:lnTo>
                    <a:lnTo>
                      <a:pt x="144" y="516"/>
                    </a:lnTo>
                    <a:lnTo>
                      <a:pt x="144" y="564"/>
                    </a:lnTo>
                    <a:lnTo>
                      <a:pt x="168" y="660"/>
                    </a:lnTo>
                    <a:lnTo>
                      <a:pt x="180" y="732"/>
                    </a:lnTo>
                    <a:lnTo>
                      <a:pt x="228" y="768"/>
                    </a:lnTo>
                    <a:lnTo>
                      <a:pt x="324" y="792"/>
                    </a:lnTo>
                    <a:lnTo>
                      <a:pt x="420" y="816"/>
                    </a:lnTo>
                    <a:lnTo>
                      <a:pt x="540" y="828"/>
                    </a:lnTo>
                    <a:lnTo>
                      <a:pt x="636" y="840"/>
                    </a:lnTo>
                    <a:lnTo>
                      <a:pt x="732" y="840"/>
                    </a:lnTo>
                    <a:lnTo>
                      <a:pt x="804" y="840"/>
                    </a:lnTo>
                    <a:lnTo>
                      <a:pt x="876" y="840"/>
                    </a:lnTo>
                    <a:lnTo>
                      <a:pt x="912" y="840"/>
                    </a:lnTo>
                    <a:lnTo>
                      <a:pt x="960" y="828"/>
                    </a:lnTo>
                    <a:lnTo>
                      <a:pt x="1032" y="816"/>
                    </a:lnTo>
                    <a:lnTo>
                      <a:pt x="1104" y="804"/>
                    </a:lnTo>
                    <a:lnTo>
                      <a:pt x="1140" y="780"/>
                    </a:lnTo>
                    <a:lnTo>
                      <a:pt x="1140" y="744"/>
                    </a:lnTo>
                    <a:lnTo>
                      <a:pt x="1092" y="720"/>
                    </a:lnTo>
                    <a:lnTo>
                      <a:pt x="1056" y="696"/>
                    </a:lnTo>
                    <a:lnTo>
                      <a:pt x="960" y="684"/>
                    </a:lnTo>
                    <a:lnTo>
                      <a:pt x="864" y="672"/>
                    </a:lnTo>
                    <a:lnTo>
                      <a:pt x="792" y="660"/>
                    </a:lnTo>
                    <a:lnTo>
                      <a:pt x="720" y="660"/>
                    </a:lnTo>
                    <a:lnTo>
                      <a:pt x="600" y="660"/>
                    </a:lnTo>
                    <a:lnTo>
                      <a:pt x="504" y="660"/>
                    </a:lnTo>
                    <a:lnTo>
                      <a:pt x="432" y="660"/>
                    </a:lnTo>
                    <a:lnTo>
                      <a:pt x="360" y="660"/>
                    </a:lnTo>
                    <a:lnTo>
                      <a:pt x="312" y="660"/>
                    </a:lnTo>
                    <a:lnTo>
                      <a:pt x="276" y="672"/>
                    </a:lnTo>
                    <a:lnTo>
                      <a:pt x="240" y="696"/>
                    </a:lnTo>
                    <a:lnTo>
                      <a:pt x="204" y="732"/>
                    </a:lnTo>
                    <a:lnTo>
                      <a:pt x="180" y="768"/>
                    </a:lnTo>
                    <a:lnTo>
                      <a:pt x="168" y="804"/>
                    </a:lnTo>
                    <a:lnTo>
                      <a:pt x="168" y="852"/>
                    </a:lnTo>
                    <a:lnTo>
                      <a:pt x="192" y="888"/>
                    </a:lnTo>
                    <a:lnTo>
                      <a:pt x="204" y="924"/>
                    </a:lnTo>
                    <a:lnTo>
                      <a:pt x="228" y="972"/>
                    </a:lnTo>
                    <a:lnTo>
                      <a:pt x="324" y="1068"/>
                    </a:lnTo>
                    <a:lnTo>
                      <a:pt x="420" y="1164"/>
                    </a:lnTo>
                    <a:lnTo>
                      <a:pt x="492" y="1188"/>
                    </a:lnTo>
                    <a:lnTo>
                      <a:pt x="564" y="1212"/>
                    </a:lnTo>
                    <a:lnTo>
                      <a:pt x="636" y="1224"/>
                    </a:lnTo>
                    <a:lnTo>
                      <a:pt x="684" y="1224"/>
                    </a:lnTo>
                    <a:lnTo>
                      <a:pt x="732" y="1224"/>
                    </a:lnTo>
                    <a:lnTo>
                      <a:pt x="768" y="1224"/>
                    </a:lnTo>
                    <a:lnTo>
                      <a:pt x="864" y="1212"/>
                    </a:lnTo>
                    <a:lnTo>
                      <a:pt x="912" y="1200"/>
                    </a:lnTo>
                    <a:lnTo>
                      <a:pt x="948" y="1176"/>
                    </a:lnTo>
                    <a:lnTo>
                      <a:pt x="996" y="1152"/>
                    </a:lnTo>
                    <a:lnTo>
                      <a:pt x="1008" y="1116"/>
                    </a:lnTo>
                    <a:lnTo>
                      <a:pt x="1032" y="1080"/>
                    </a:lnTo>
                    <a:lnTo>
                      <a:pt x="1020" y="1044"/>
                    </a:lnTo>
                    <a:lnTo>
                      <a:pt x="972" y="1020"/>
                    </a:lnTo>
                    <a:lnTo>
                      <a:pt x="876" y="1020"/>
                    </a:lnTo>
                    <a:lnTo>
                      <a:pt x="780" y="1020"/>
                    </a:lnTo>
                    <a:lnTo>
                      <a:pt x="684" y="1020"/>
                    </a:lnTo>
                    <a:lnTo>
                      <a:pt x="564" y="1020"/>
                    </a:lnTo>
                    <a:lnTo>
                      <a:pt x="444" y="1020"/>
                    </a:lnTo>
                    <a:lnTo>
                      <a:pt x="348" y="1020"/>
                    </a:lnTo>
                    <a:lnTo>
                      <a:pt x="276" y="1020"/>
                    </a:lnTo>
                    <a:lnTo>
                      <a:pt x="204" y="1020"/>
                    </a:lnTo>
                    <a:lnTo>
                      <a:pt x="156" y="1032"/>
                    </a:lnTo>
                    <a:lnTo>
                      <a:pt x="120" y="1056"/>
                    </a:lnTo>
                    <a:lnTo>
                      <a:pt x="84" y="1092"/>
                    </a:lnTo>
                    <a:lnTo>
                      <a:pt x="72" y="1128"/>
                    </a:lnTo>
                    <a:lnTo>
                      <a:pt x="60" y="1176"/>
                    </a:lnTo>
                    <a:lnTo>
                      <a:pt x="60" y="1212"/>
                    </a:lnTo>
                    <a:lnTo>
                      <a:pt x="84" y="1248"/>
                    </a:lnTo>
                    <a:lnTo>
                      <a:pt x="120" y="1284"/>
                    </a:lnTo>
                    <a:lnTo>
                      <a:pt x="156" y="1332"/>
                    </a:lnTo>
                    <a:lnTo>
                      <a:pt x="228" y="1356"/>
                    </a:lnTo>
                    <a:lnTo>
                      <a:pt x="324" y="1380"/>
                    </a:lnTo>
                    <a:lnTo>
                      <a:pt x="420" y="1452"/>
                    </a:lnTo>
                    <a:lnTo>
                      <a:pt x="468" y="1488"/>
                    </a:lnTo>
                    <a:lnTo>
                      <a:pt x="540" y="1500"/>
                    </a:lnTo>
                    <a:lnTo>
                      <a:pt x="636" y="1500"/>
                    </a:lnTo>
                    <a:lnTo>
                      <a:pt x="708" y="1500"/>
                    </a:lnTo>
                    <a:lnTo>
                      <a:pt x="780" y="1500"/>
                    </a:lnTo>
                    <a:lnTo>
                      <a:pt x="852" y="1500"/>
                    </a:lnTo>
                    <a:lnTo>
                      <a:pt x="924" y="1500"/>
                    </a:lnTo>
                    <a:lnTo>
                      <a:pt x="972" y="1500"/>
                    </a:lnTo>
                    <a:lnTo>
                      <a:pt x="1008" y="1476"/>
                    </a:lnTo>
                    <a:lnTo>
                      <a:pt x="1032" y="1428"/>
                    </a:lnTo>
                    <a:lnTo>
                      <a:pt x="1020" y="1380"/>
                    </a:lnTo>
                    <a:lnTo>
                      <a:pt x="984" y="1368"/>
                    </a:lnTo>
                    <a:lnTo>
                      <a:pt x="936" y="1368"/>
                    </a:lnTo>
                    <a:lnTo>
                      <a:pt x="840" y="1368"/>
                    </a:lnTo>
                    <a:lnTo>
                      <a:pt x="768" y="1368"/>
                    </a:lnTo>
                    <a:lnTo>
                      <a:pt x="672" y="1368"/>
                    </a:lnTo>
                    <a:lnTo>
                      <a:pt x="576" y="1368"/>
                    </a:lnTo>
                    <a:lnTo>
                      <a:pt x="504" y="1368"/>
                    </a:lnTo>
                    <a:lnTo>
                      <a:pt x="456" y="1380"/>
                    </a:lnTo>
                    <a:lnTo>
                      <a:pt x="408" y="1392"/>
                    </a:lnTo>
                    <a:lnTo>
                      <a:pt x="372" y="1404"/>
                    </a:lnTo>
                    <a:lnTo>
                      <a:pt x="336" y="1428"/>
                    </a:lnTo>
                    <a:lnTo>
                      <a:pt x="312" y="1464"/>
                    </a:lnTo>
                    <a:lnTo>
                      <a:pt x="276" y="1500"/>
                    </a:lnTo>
                    <a:lnTo>
                      <a:pt x="264" y="1536"/>
                    </a:lnTo>
                    <a:lnTo>
                      <a:pt x="252" y="1572"/>
                    </a:lnTo>
                    <a:lnTo>
                      <a:pt x="252" y="1608"/>
                    </a:lnTo>
                    <a:lnTo>
                      <a:pt x="252" y="1644"/>
                    </a:lnTo>
                    <a:lnTo>
                      <a:pt x="252" y="1680"/>
                    </a:lnTo>
                    <a:lnTo>
                      <a:pt x="264" y="1716"/>
                    </a:lnTo>
                    <a:lnTo>
                      <a:pt x="300" y="1740"/>
                    </a:lnTo>
                    <a:lnTo>
                      <a:pt x="396" y="1776"/>
                    </a:lnTo>
                    <a:lnTo>
                      <a:pt x="468" y="1788"/>
                    </a:lnTo>
                    <a:lnTo>
                      <a:pt x="540" y="1800"/>
                    </a:lnTo>
                    <a:lnTo>
                      <a:pt x="636" y="1812"/>
                    </a:lnTo>
                    <a:lnTo>
                      <a:pt x="684" y="1812"/>
                    </a:lnTo>
                    <a:lnTo>
                      <a:pt x="720" y="1812"/>
                    </a:lnTo>
                    <a:lnTo>
                      <a:pt x="768" y="1800"/>
                    </a:lnTo>
                    <a:lnTo>
                      <a:pt x="804" y="1788"/>
                    </a:lnTo>
                    <a:lnTo>
                      <a:pt x="888" y="1788"/>
                    </a:lnTo>
                    <a:lnTo>
                      <a:pt x="924" y="1788"/>
                    </a:lnTo>
                    <a:lnTo>
                      <a:pt x="1008" y="1776"/>
                    </a:lnTo>
                    <a:lnTo>
                      <a:pt x="1044" y="1776"/>
                    </a:lnTo>
                    <a:lnTo>
                      <a:pt x="1092" y="1740"/>
                    </a:lnTo>
                    <a:lnTo>
                      <a:pt x="1128" y="1692"/>
                    </a:lnTo>
                    <a:lnTo>
                      <a:pt x="1152" y="1656"/>
                    </a:lnTo>
                    <a:lnTo>
                      <a:pt x="1164" y="1584"/>
                    </a:lnTo>
                    <a:lnTo>
                      <a:pt x="1188" y="1536"/>
                    </a:lnTo>
                    <a:lnTo>
                      <a:pt x="1188" y="1464"/>
                    </a:lnTo>
                    <a:lnTo>
                      <a:pt x="1188" y="1368"/>
                    </a:lnTo>
                    <a:lnTo>
                      <a:pt x="1188" y="1320"/>
                    </a:lnTo>
                    <a:lnTo>
                      <a:pt x="1188" y="1224"/>
                    </a:lnTo>
                    <a:lnTo>
                      <a:pt x="1188" y="1128"/>
                    </a:lnTo>
                    <a:lnTo>
                      <a:pt x="1188" y="1056"/>
                    </a:lnTo>
                    <a:lnTo>
                      <a:pt x="1188" y="984"/>
                    </a:lnTo>
                    <a:lnTo>
                      <a:pt x="1200" y="1032"/>
                    </a:lnTo>
                    <a:lnTo>
                      <a:pt x="1212" y="1068"/>
                    </a:lnTo>
                    <a:lnTo>
                      <a:pt x="1248" y="1092"/>
                    </a:lnTo>
                    <a:lnTo>
                      <a:pt x="1296" y="1140"/>
                    </a:lnTo>
                    <a:lnTo>
                      <a:pt x="1332" y="1176"/>
                    </a:lnTo>
                    <a:lnTo>
                      <a:pt x="1368" y="1200"/>
                    </a:lnTo>
                    <a:lnTo>
                      <a:pt x="1452" y="1296"/>
                    </a:lnTo>
                    <a:lnTo>
                      <a:pt x="1524" y="1320"/>
                    </a:lnTo>
                    <a:lnTo>
                      <a:pt x="1536" y="1224"/>
                    </a:lnTo>
                    <a:lnTo>
                      <a:pt x="1548" y="1104"/>
                    </a:lnTo>
                    <a:lnTo>
                      <a:pt x="1548" y="984"/>
                    </a:lnTo>
                    <a:lnTo>
                      <a:pt x="1548" y="888"/>
                    </a:lnTo>
                    <a:lnTo>
                      <a:pt x="1548" y="816"/>
                    </a:lnTo>
                    <a:lnTo>
                      <a:pt x="1524" y="780"/>
                    </a:lnTo>
                    <a:lnTo>
                      <a:pt x="1512" y="744"/>
                    </a:lnTo>
                    <a:lnTo>
                      <a:pt x="1548" y="792"/>
                    </a:lnTo>
                    <a:lnTo>
                      <a:pt x="1584" y="816"/>
                    </a:lnTo>
                    <a:lnTo>
                      <a:pt x="1632" y="852"/>
                    </a:lnTo>
                    <a:lnTo>
                      <a:pt x="1680" y="900"/>
                    </a:lnTo>
                    <a:lnTo>
                      <a:pt x="1752" y="924"/>
                    </a:lnTo>
                    <a:lnTo>
                      <a:pt x="1788" y="960"/>
                    </a:lnTo>
                    <a:lnTo>
                      <a:pt x="1836" y="984"/>
                    </a:lnTo>
                    <a:lnTo>
                      <a:pt x="1872" y="1008"/>
                    </a:lnTo>
                    <a:lnTo>
                      <a:pt x="1908" y="1032"/>
                    </a:lnTo>
                    <a:lnTo>
                      <a:pt x="1896" y="912"/>
                    </a:lnTo>
                    <a:lnTo>
                      <a:pt x="1884" y="816"/>
                    </a:lnTo>
                    <a:lnTo>
                      <a:pt x="1884" y="720"/>
                    </a:lnTo>
                    <a:lnTo>
                      <a:pt x="1860" y="684"/>
                    </a:lnTo>
                    <a:lnTo>
                      <a:pt x="1860" y="648"/>
                    </a:lnTo>
                    <a:lnTo>
                      <a:pt x="1848" y="552"/>
                    </a:lnTo>
                    <a:lnTo>
                      <a:pt x="1836" y="516"/>
                    </a:lnTo>
                    <a:lnTo>
                      <a:pt x="1872" y="540"/>
                    </a:lnTo>
                    <a:lnTo>
                      <a:pt x="1908" y="564"/>
                    </a:lnTo>
                    <a:lnTo>
                      <a:pt x="2004" y="612"/>
                    </a:lnTo>
                    <a:lnTo>
                      <a:pt x="2076" y="636"/>
                    </a:lnTo>
                    <a:lnTo>
                      <a:pt x="2172" y="660"/>
                    </a:lnTo>
                    <a:lnTo>
                      <a:pt x="2208" y="684"/>
                    </a:lnTo>
                    <a:lnTo>
                      <a:pt x="2244" y="708"/>
                    </a:lnTo>
                    <a:lnTo>
                      <a:pt x="2280" y="732"/>
                    </a:lnTo>
                    <a:lnTo>
                      <a:pt x="2316" y="756"/>
                    </a:lnTo>
                    <a:lnTo>
                      <a:pt x="2328" y="720"/>
                    </a:lnTo>
                    <a:lnTo>
                      <a:pt x="2304" y="624"/>
                    </a:lnTo>
                    <a:lnTo>
                      <a:pt x="2292" y="552"/>
                    </a:lnTo>
                    <a:lnTo>
                      <a:pt x="2268" y="504"/>
                    </a:lnTo>
                    <a:lnTo>
                      <a:pt x="2256" y="468"/>
                    </a:lnTo>
                    <a:lnTo>
                      <a:pt x="2232" y="420"/>
                    </a:lnTo>
                    <a:lnTo>
                      <a:pt x="2220" y="372"/>
                    </a:lnTo>
                    <a:lnTo>
                      <a:pt x="2196" y="324"/>
                    </a:lnTo>
                    <a:lnTo>
                      <a:pt x="2184" y="288"/>
                    </a:lnTo>
                    <a:lnTo>
                      <a:pt x="2220" y="300"/>
                    </a:lnTo>
                    <a:lnTo>
                      <a:pt x="2292" y="312"/>
                    </a:lnTo>
                    <a:lnTo>
                      <a:pt x="2364" y="324"/>
                    </a:lnTo>
                    <a:lnTo>
                      <a:pt x="2460" y="360"/>
                    </a:lnTo>
                    <a:lnTo>
                      <a:pt x="2508" y="372"/>
                    </a:lnTo>
                    <a:lnTo>
                      <a:pt x="2604" y="408"/>
                    </a:lnTo>
                    <a:lnTo>
                      <a:pt x="2676" y="432"/>
                    </a:lnTo>
                    <a:lnTo>
                      <a:pt x="2712" y="456"/>
                    </a:lnTo>
                    <a:lnTo>
                      <a:pt x="2748" y="576"/>
                    </a:lnTo>
                    <a:lnTo>
                      <a:pt x="2772" y="648"/>
                    </a:lnTo>
                    <a:lnTo>
                      <a:pt x="2784" y="720"/>
                    </a:lnTo>
                    <a:lnTo>
                      <a:pt x="2796" y="816"/>
                    </a:lnTo>
                    <a:lnTo>
                      <a:pt x="2796" y="912"/>
                    </a:lnTo>
                    <a:lnTo>
                      <a:pt x="2796" y="1008"/>
                    </a:lnTo>
                    <a:lnTo>
                      <a:pt x="2772" y="1056"/>
                    </a:lnTo>
                    <a:lnTo>
                      <a:pt x="2760" y="1128"/>
                    </a:lnTo>
                    <a:lnTo>
                      <a:pt x="2748" y="1200"/>
                    </a:lnTo>
                    <a:lnTo>
                      <a:pt x="2712" y="1248"/>
                    </a:lnTo>
                    <a:lnTo>
                      <a:pt x="2688" y="1296"/>
                    </a:lnTo>
                    <a:lnTo>
                      <a:pt x="2652" y="1176"/>
                    </a:lnTo>
                    <a:lnTo>
                      <a:pt x="2580" y="1104"/>
                    </a:lnTo>
                    <a:lnTo>
                      <a:pt x="2568" y="1032"/>
                    </a:lnTo>
                    <a:lnTo>
                      <a:pt x="2520" y="984"/>
                    </a:lnTo>
                    <a:lnTo>
                      <a:pt x="2484" y="960"/>
                    </a:lnTo>
                    <a:lnTo>
                      <a:pt x="2448" y="960"/>
                    </a:lnTo>
                    <a:lnTo>
                      <a:pt x="2400" y="960"/>
                    </a:lnTo>
                    <a:lnTo>
                      <a:pt x="2352" y="984"/>
                    </a:lnTo>
                    <a:lnTo>
                      <a:pt x="2256" y="1032"/>
                    </a:lnTo>
                    <a:lnTo>
                      <a:pt x="2244" y="1104"/>
                    </a:lnTo>
                    <a:lnTo>
                      <a:pt x="2208" y="1200"/>
                    </a:lnTo>
                    <a:lnTo>
                      <a:pt x="2196" y="1272"/>
                    </a:lnTo>
                    <a:lnTo>
                      <a:pt x="2172" y="1308"/>
                    </a:lnTo>
                    <a:lnTo>
                      <a:pt x="2172" y="1344"/>
                    </a:lnTo>
                    <a:lnTo>
                      <a:pt x="2220" y="1392"/>
                    </a:lnTo>
                    <a:lnTo>
                      <a:pt x="2256" y="1416"/>
                    </a:lnTo>
                    <a:lnTo>
                      <a:pt x="2292" y="1392"/>
                    </a:lnTo>
                    <a:lnTo>
                      <a:pt x="2328" y="1296"/>
                    </a:lnTo>
                    <a:lnTo>
                      <a:pt x="2328" y="1248"/>
                    </a:lnTo>
                    <a:lnTo>
                      <a:pt x="2304" y="1200"/>
                    </a:lnTo>
                    <a:lnTo>
                      <a:pt x="2268" y="1176"/>
                    </a:lnTo>
                    <a:lnTo>
                      <a:pt x="2232" y="1164"/>
                    </a:lnTo>
                    <a:lnTo>
                      <a:pt x="2160" y="1164"/>
                    </a:lnTo>
                    <a:lnTo>
                      <a:pt x="2088" y="1188"/>
                    </a:lnTo>
                    <a:lnTo>
                      <a:pt x="2040" y="1200"/>
                    </a:lnTo>
                    <a:lnTo>
                      <a:pt x="1968" y="1212"/>
                    </a:lnTo>
                    <a:lnTo>
                      <a:pt x="1872" y="1260"/>
                    </a:lnTo>
                    <a:lnTo>
                      <a:pt x="1836" y="1296"/>
                    </a:lnTo>
                    <a:lnTo>
                      <a:pt x="1824" y="1332"/>
                    </a:lnTo>
                    <a:lnTo>
                      <a:pt x="1812" y="1368"/>
                    </a:lnTo>
                    <a:lnTo>
                      <a:pt x="1800" y="1416"/>
                    </a:lnTo>
                    <a:lnTo>
                      <a:pt x="1800" y="1452"/>
                    </a:lnTo>
                    <a:lnTo>
                      <a:pt x="1800" y="1488"/>
                    </a:lnTo>
                    <a:lnTo>
                      <a:pt x="1836" y="1512"/>
                    </a:lnTo>
                    <a:lnTo>
                      <a:pt x="1872" y="1524"/>
                    </a:lnTo>
                    <a:lnTo>
                      <a:pt x="1908" y="1536"/>
                    </a:lnTo>
                    <a:lnTo>
                      <a:pt x="1944" y="1500"/>
                    </a:lnTo>
                    <a:lnTo>
                      <a:pt x="1968" y="1464"/>
                    </a:lnTo>
                    <a:lnTo>
                      <a:pt x="1968" y="1428"/>
                    </a:lnTo>
                    <a:lnTo>
                      <a:pt x="1944" y="1392"/>
                    </a:lnTo>
                    <a:lnTo>
                      <a:pt x="1908" y="1356"/>
                    </a:lnTo>
                    <a:lnTo>
                      <a:pt x="1860" y="1344"/>
                    </a:lnTo>
                    <a:lnTo>
                      <a:pt x="1812" y="1356"/>
                    </a:lnTo>
                    <a:lnTo>
                      <a:pt x="1764" y="1380"/>
                    </a:lnTo>
                    <a:lnTo>
                      <a:pt x="1728" y="1404"/>
                    </a:lnTo>
                    <a:lnTo>
                      <a:pt x="1692" y="1428"/>
                    </a:lnTo>
                    <a:lnTo>
                      <a:pt x="1656" y="1464"/>
                    </a:lnTo>
                    <a:lnTo>
                      <a:pt x="1620" y="1512"/>
                    </a:lnTo>
                    <a:lnTo>
                      <a:pt x="1596" y="1548"/>
                    </a:lnTo>
                    <a:lnTo>
                      <a:pt x="1572" y="1596"/>
                    </a:lnTo>
                    <a:lnTo>
                      <a:pt x="1560" y="1680"/>
                    </a:lnTo>
                    <a:lnTo>
                      <a:pt x="1560" y="1716"/>
                    </a:lnTo>
                    <a:lnTo>
                      <a:pt x="1596" y="1752"/>
                    </a:lnTo>
                    <a:lnTo>
                      <a:pt x="1644" y="1764"/>
                    </a:lnTo>
                    <a:lnTo>
                      <a:pt x="1680" y="1764"/>
                    </a:lnTo>
                    <a:lnTo>
                      <a:pt x="1716" y="1740"/>
                    </a:lnTo>
                    <a:lnTo>
                      <a:pt x="1740" y="1704"/>
                    </a:lnTo>
                    <a:lnTo>
                      <a:pt x="1740" y="1656"/>
                    </a:lnTo>
                    <a:lnTo>
                      <a:pt x="1716" y="1620"/>
                    </a:lnTo>
                    <a:lnTo>
                      <a:pt x="1680" y="1596"/>
                    </a:lnTo>
                    <a:lnTo>
                      <a:pt x="1644" y="1584"/>
                    </a:lnTo>
                    <a:lnTo>
                      <a:pt x="1548" y="1584"/>
                    </a:lnTo>
                    <a:lnTo>
                      <a:pt x="1476" y="1572"/>
                    </a:lnTo>
                    <a:lnTo>
                      <a:pt x="1428" y="1572"/>
                    </a:lnTo>
                    <a:lnTo>
                      <a:pt x="1356" y="1572"/>
                    </a:lnTo>
                    <a:lnTo>
                      <a:pt x="1308" y="1584"/>
                    </a:lnTo>
                    <a:lnTo>
                      <a:pt x="1236" y="1596"/>
                    </a:lnTo>
                    <a:lnTo>
                      <a:pt x="1200" y="1608"/>
                    </a:lnTo>
                    <a:lnTo>
                      <a:pt x="1164" y="1632"/>
                    </a:lnTo>
                    <a:lnTo>
                      <a:pt x="1140" y="1668"/>
                    </a:lnTo>
                    <a:lnTo>
                      <a:pt x="1140" y="1704"/>
                    </a:lnTo>
                    <a:lnTo>
                      <a:pt x="1128" y="1740"/>
                    </a:lnTo>
                    <a:lnTo>
                      <a:pt x="1128" y="1776"/>
                    </a:lnTo>
                    <a:lnTo>
                      <a:pt x="1128" y="1812"/>
                    </a:lnTo>
                    <a:lnTo>
                      <a:pt x="1164" y="1860"/>
                    </a:lnTo>
                    <a:lnTo>
                      <a:pt x="1200" y="1884"/>
                    </a:lnTo>
                    <a:lnTo>
                      <a:pt x="1248" y="1920"/>
                    </a:lnTo>
                    <a:lnTo>
                      <a:pt x="1296" y="1944"/>
                    </a:lnTo>
                    <a:lnTo>
                      <a:pt x="1344" y="1956"/>
                    </a:lnTo>
                    <a:lnTo>
                      <a:pt x="1380" y="1956"/>
                    </a:lnTo>
                    <a:lnTo>
                      <a:pt x="1428" y="1956"/>
                    </a:lnTo>
                    <a:lnTo>
                      <a:pt x="1512" y="1956"/>
                    </a:lnTo>
                    <a:lnTo>
                      <a:pt x="1584" y="1956"/>
                    </a:lnTo>
                    <a:lnTo>
                      <a:pt x="1656" y="1956"/>
                    </a:lnTo>
                    <a:lnTo>
                      <a:pt x="1728" y="1956"/>
                    </a:lnTo>
                    <a:lnTo>
                      <a:pt x="1800" y="1956"/>
                    </a:lnTo>
                    <a:lnTo>
                      <a:pt x="1836" y="1956"/>
                    </a:lnTo>
                    <a:lnTo>
                      <a:pt x="1872" y="1932"/>
                    </a:lnTo>
                    <a:lnTo>
                      <a:pt x="1908" y="1908"/>
                    </a:lnTo>
                    <a:lnTo>
                      <a:pt x="1944" y="1872"/>
                    </a:lnTo>
                    <a:lnTo>
                      <a:pt x="1980" y="1848"/>
                    </a:lnTo>
                    <a:lnTo>
                      <a:pt x="2004" y="1812"/>
                    </a:lnTo>
                    <a:lnTo>
                      <a:pt x="2040" y="1788"/>
                    </a:lnTo>
                    <a:lnTo>
                      <a:pt x="2088" y="1764"/>
                    </a:lnTo>
                    <a:lnTo>
                      <a:pt x="2136" y="1728"/>
                    </a:lnTo>
                    <a:lnTo>
                      <a:pt x="2184" y="1704"/>
                    </a:lnTo>
                    <a:lnTo>
                      <a:pt x="2220" y="1704"/>
                    </a:lnTo>
                    <a:lnTo>
                      <a:pt x="2256" y="1716"/>
                    </a:lnTo>
                    <a:lnTo>
                      <a:pt x="2292" y="1752"/>
                    </a:lnTo>
                    <a:lnTo>
                      <a:pt x="2304" y="1788"/>
                    </a:lnTo>
                    <a:lnTo>
                      <a:pt x="2316" y="1824"/>
                    </a:lnTo>
                    <a:lnTo>
                      <a:pt x="2328" y="1860"/>
                    </a:lnTo>
                    <a:lnTo>
                      <a:pt x="2364" y="1884"/>
                    </a:lnTo>
                    <a:lnTo>
                      <a:pt x="2448" y="1920"/>
                    </a:lnTo>
                    <a:lnTo>
                      <a:pt x="2544" y="1944"/>
                    </a:lnTo>
                    <a:lnTo>
                      <a:pt x="2592" y="1956"/>
                    </a:lnTo>
                    <a:lnTo>
                      <a:pt x="2664" y="1956"/>
                    </a:lnTo>
                    <a:lnTo>
                      <a:pt x="2736" y="1956"/>
                    </a:lnTo>
                    <a:lnTo>
                      <a:pt x="2784" y="1944"/>
                    </a:lnTo>
                    <a:lnTo>
                      <a:pt x="2856" y="1932"/>
                    </a:lnTo>
                    <a:lnTo>
                      <a:pt x="2904" y="1884"/>
                    </a:lnTo>
                    <a:lnTo>
                      <a:pt x="2916" y="1812"/>
                    </a:lnTo>
                    <a:lnTo>
                      <a:pt x="2940" y="1764"/>
                    </a:lnTo>
                    <a:lnTo>
                      <a:pt x="2940" y="1668"/>
                    </a:lnTo>
                    <a:lnTo>
                      <a:pt x="2928" y="1632"/>
                    </a:lnTo>
                    <a:lnTo>
                      <a:pt x="2892" y="1608"/>
                    </a:lnTo>
                    <a:lnTo>
                      <a:pt x="2856" y="1584"/>
                    </a:lnTo>
                    <a:lnTo>
                      <a:pt x="2784" y="1584"/>
                    </a:lnTo>
                    <a:lnTo>
                      <a:pt x="2712" y="1584"/>
                    </a:lnTo>
                    <a:lnTo>
                      <a:pt x="2664" y="1584"/>
                    </a:lnTo>
                    <a:lnTo>
                      <a:pt x="2592" y="1584"/>
                    </a:lnTo>
                    <a:lnTo>
                      <a:pt x="2496" y="1584"/>
                    </a:lnTo>
                    <a:lnTo>
                      <a:pt x="2424" y="1596"/>
                    </a:lnTo>
                    <a:lnTo>
                      <a:pt x="2328" y="1608"/>
                    </a:lnTo>
                    <a:lnTo>
                      <a:pt x="2256" y="1620"/>
                    </a:lnTo>
                    <a:lnTo>
                      <a:pt x="2208" y="1644"/>
                    </a:lnTo>
                    <a:lnTo>
                      <a:pt x="2184" y="1680"/>
                    </a:lnTo>
                    <a:lnTo>
                      <a:pt x="2172" y="1716"/>
                    </a:lnTo>
                    <a:lnTo>
                      <a:pt x="2220" y="1752"/>
                    </a:lnTo>
                    <a:lnTo>
                      <a:pt x="2340" y="1776"/>
                    </a:lnTo>
                    <a:lnTo>
                      <a:pt x="2376" y="1788"/>
                    </a:lnTo>
                    <a:lnTo>
                      <a:pt x="2472" y="1764"/>
                    </a:lnTo>
                    <a:lnTo>
                      <a:pt x="2544" y="1740"/>
                    </a:lnTo>
                    <a:lnTo>
                      <a:pt x="2616" y="1716"/>
                    </a:lnTo>
                    <a:lnTo>
                      <a:pt x="2712" y="1620"/>
                    </a:lnTo>
                    <a:lnTo>
                      <a:pt x="2784" y="1548"/>
                    </a:lnTo>
                    <a:lnTo>
                      <a:pt x="2808" y="1476"/>
                    </a:lnTo>
                    <a:lnTo>
                      <a:pt x="2820" y="1404"/>
                    </a:lnTo>
                    <a:lnTo>
                      <a:pt x="2832" y="1332"/>
                    </a:lnTo>
                    <a:lnTo>
                      <a:pt x="2832" y="1260"/>
                    </a:lnTo>
                    <a:lnTo>
                      <a:pt x="2796" y="1224"/>
                    </a:lnTo>
                    <a:lnTo>
                      <a:pt x="2724" y="1212"/>
                    </a:lnTo>
                    <a:lnTo>
                      <a:pt x="2604" y="1200"/>
                    </a:lnTo>
                    <a:lnTo>
                      <a:pt x="2508" y="1188"/>
                    </a:lnTo>
                    <a:lnTo>
                      <a:pt x="2364" y="1188"/>
                    </a:lnTo>
                    <a:lnTo>
                      <a:pt x="2268" y="1188"/>
                    </a:lnTo>
                    <a:lnTo>
                      <a:pt x="2172" y="1188"/>
                    </a:lnTo>
                    <a:lnTo>
                      <a:pt x="2076" y="1212"/>
                    </a:lnTo>
                    <a:lnTo>
                      <a:pt x="1980" y="1224"/>
                    </a:lnTo>
                    <a:lnTo>
                      <a:pt x="1884" y="1236"/>
                    </a:lnTo>
                    <a:lnTo>
                      <a:pt x="1812" y="1248"/>
                    </a:lnTo>
                    <a:lnTo>
                      <a:pt x="1776" y="1272"/>
                    </a:lnTo>
                    <a:lnTo>
                      <a:pt x="1728" y="1320"/>
                    </a:lnTo>
                    <a:lnTo>
                      <a:pt x="1728" y="1368"/>
                    </a:lnTo>
                    <a:lnTo>
                      <a:pt x="1716" y="1404"/>
                    </a:lnTo>
                    <a:lnTo>
                      <a:pt x="1752" y="1440"/>
                    </a:lnTo>
                    <a:lnTo>
                      <a:pt x="1848" y="1464"/>
                    </a:lnTo>
                    <a:lnTo>
                      <a:pt x="1968" y="1476"/>
                    </a:lnTo>
                    <a:lnTo>
                      <a:pt x="2040" y="1476"/>
                    </a:lnTo>
                    <a:lnTo>
                      <a:pt x="2088" y="1464"/>
                    </a:lnTo>
                    <a:lnTo>
                      <a:pt x="2160" y="1452"/>
                    </a:lnTo>
                    <a:lnTo>
                      <a:pt x="2256" y="1428"/>
                    </a:lnTo>
                    <a:lnTo>
                      <a:pt x="2328" y="1404"/>
                    </a:lnTo>
                    <a:lnTo>
                      <a:pt x="2400" y="1392"/>
                    </a:lnTo>
                    <a:lnTo>
                      <a:pt x="2424" y="1320"/>
                    </a:lnTo>
                    <a:lnTo>
                      <a:pt x="2448" y="1248"/>
                    </a:lnTo>
                    <a:lnTo>
                      <a:pt x="2484" y="1200"/>
                    </a:lnTo>
                    <a:lnTo>
                      <a:pt x="2484" y="1152"/>
                    </a:lnTo>
                    <a:lnTo>
                      <a:pt x="2460" y="1116"/>
                    </a:lnTo>
                    <a:lnTo>
                      <a:pt x="2388" y="1104"/>
                    </a:lnTo>
                    <a:lnTo>
                      <a:pt x="2316" y="1092"/>
                    </a:lnTo>
                    <a:lnTo>
                      <a:pt x="2220" y="1080"/>
                    </a:lnTo>
                    <a:lnTo>
                      <a:pt x="2076" y="1056"/>
                    </a:lnTo>
                    <a:lnTo>
                      <a:pt x="1908" y="1044"/>
                    </a:lnTo>
                    <a:lnTo>
                      <a:pt x="1764" y="1032"/>
                    </a:lnTo>
                    <a:lnTo>
                      <a:pt x="1644" y="1032"/>
                    </a:lnTo>
                    <a:lnTo>
                      <a:pt x="1572" y="1032"/>
                    </a:lnTo>
                    <a:lnTo>
                      <a:pt x="1500" y="1044"/>
                    </a:lnTo>
                    <a:lnTo>
                      <a:pt x="1428" y="1056"/>
                    </a:lnTo>
                    <a:lnTo>
                      <a:pt x="1356" y="1080"/>
                    </a:lnTo>
                    <a:lnTo>
                      <a:pt x="1284" y="1104"/>
                    </a:lnTo>
                    <a:lnTo>
                      <a:pt x="1248" y="1140"/>
                    </a:lnTo>
                    <a:lnTo>
                      <a:pt x="1236" y="1176"/>
                    </a:lnTo>
                    <a:lnTo>
                      <a:pt x="1356" y="1224"/>
                    </a:lnTo>
                    <a:lnTo>
                      <a:pt x="1452" y="1248"/>
                    </a:lnTo>
                    <a:lnTo>
                      <a:pt x="1524" y="1260"/>
                    </a:lnTo>
                    <a:lnTo>
                      <a:pt x="1620" y="1224"/>
                    </a:lnTo>
                    <a:lnTo>
                      <a:pt x="1668" y="1188"/>
                    </a:lnTo>
                    <a:lnTo>
                      <a:pt x="1716" y="1140"/>
                    </a:lnTo>
                    <a:lnTo>
                      <a:pt x="1740" y="1068"/>
                    </a:lnTo>
                    <a:lnTo>
                      <a:pt x="1812" y="996"/>
                    </a:lnTo>
                    <a:lnTo>
                      <a:pt x="1836" y="924"/>
                    </a:lnTo>
                    <a:lnTo>
                      <a:pt x="1860" y="852"/>
                    </a:lnTo>
                    <a:lnTo>
                      <a:pt x="1872" y="780"/>
                    </a:lnTo>
                    <a:lnTo>
                      <a:pt x="1872" y="732"/>
                    </a:lnTo>
                    <a:lnTo>
                      <a:pt x="1848" y="696"/>
                    </a:lnTo>
                    <a:lnTo>
                      <a:pt x="1776" y="672"/>
                    </a:lnTo>
                    <a:lnTo>
                      <a:pt x="1704" y="660"/>
                    </a:lnTo>
                    <a:lnTo>
                      <a:pt x="1608" y="648"/>
                    </a:lnTo>
                    <a:lnTo>
                      <a:pt x="1536" y="636"/>
                    </a:lnTo>
                    <a:lnTo>
                      <a:pt x="1440" y="636"/>
                    </a:lnTo>
                    <a:lnTo>
                      <a:pt x="1344" y="624"/>
                    </a:lnTo>
                    <a:lnTo>
                      <a:pt x="1248" y="624"/>
                    </a:lnTo>
                    <a:lnTo>
                      <a:pt x="1176" y="624"/>
                    </a:lnTo>
                    <a:lnTo>
                      <a:pt x="1104" y="624"/>
                    </a:lnTo>
                    <a:lnTo>
                      <a:pt x="1032" y="636"/>
                    </a:lnTo>
                    <a:lnTo>
                      <a:pt x="960" y="648"/>
                    </a:lnTo>
                    <a:lnTo>
                      <a:pt x="924" y="684"/>
                    </a:lnTo>
                    <a:lnTo>
                      <a:pt x="912" y="720"/>
                    </a:lnTo>
                    <a:lnTo>
                      <a:pt x="900" y="768"/>
                    </a:lnTo>
                    <a:lnTo>
                      <a:pt x="936" y="816"/>
                    </a:lnTo>
                    <a:lnTo>
                      <a:pt x="1008" y="840"/>
                    </a:lnTo>
                    <a:lnTo>
                      <a:pt x="1128" y="852"/>
                    </a:lnTo>
                    <a:lnTo>
                      <a:pt x="1224" y="864"/>
                    </a:lnTo>
                    <a:lnTo>
                      <a:pt x="1296" y="876"/>
                    </a:lnTo>
                    <a:lnTo>
                      <a:pt x="1392" y="876"/>
                    </a:lnTo>
                    <a:lnTo>
                      <a:pt x="1488" y="864"/>
                    </a:lnTo>
                    <a:lnTo>
                      <a:pt x="1584" y="852"/>
                    </a:lnTo>
                    <a:lnTo>
                      <a:pt x="1680" y="840"/>
                    </a:lnTo>
                    <a:lnTo>
                      <a:pt x="1776" y="816"/>
                    </a:lnTo>
                    <a:lnTo>
                      <a:pt x="1872" y="792"/>
                    </a:lnTo>
                    <a:lnTo>
                      <a:pt x="1896" y="720"/>
                    </a:lnTo>
                    <a:lnTo>
                      <a:pt x="1920" y="672"/>
                    </a:lnTo>
                    <a:lnTo>
                      <a:pt x="1920" y="624"/>
                    </a:lnTo>
                    <a:lnTo>
                      <a:pt x="1908" y="552"/>
                    </a:lnTo>
                    <a:lnTo>
                      <a:pt x="1884" y="480"/>
                    </a:lnTo>
                    <a:lnTo>
                      <a:pt x="1812" y="408"/>
                    </a:lnTo>
                    <a:lnTo>
                      <a:pt x="1716" y="384"/>
                    </a:lnTo>
                    <a:lnTo>
                      <a:pt x="1680" y="360"/>
                    </a:lnTo>
                    <a:lnTo>
                      <a:pt x="1608" y="348"/>
                    </a:lnTo>
                    <a:lnTo>
                      <a:pt x="1488" y="336"/>
                    </a:lnTo>
                    <a:lnTo>
                      <a:pt x="1368" y="324"/>
                    </a:lnTo>
                    <a:lnTo>
                      <a:pt x="1224" y="300"/>
                    </a:lnTo>
                    <a:lnTo>
                      <a:pt x="1128" y="300"/>
                    </a:lnTo>
                    <a:lnTo>
                      <a:pt x="1056" y="300"/>
                    </a:lnTo>
                    <a:lnTo>
                      <a:pt x="1008" y="300"/>
                    </a:lnTo>
                    <a:lnTo>
                      <a:pt x="960" y="324"/>
                    </a:lnTo>
                    <a:lnTo>
                      <a:pt x="888" y="336"/>
                    </a:lnTo>
                    <a:lnTo>
                      <a:pt x="852" y="372"/>
                    </a:lnTo>
                    <a:lnTo>
                      <a:pt x="852" y="408"/>
                    </a:lnTo>
                    <a:lnTo>
                      <a:pt x="840" y="456"/>
                    </a:lnTo>
                    <a:lnTo>
                      <a:pt x="888" y="504"/>
                    </a:lnTo>
                    <a:lnTo>
                      <a:pt x="960" y="516"/>
                    </a:lnTo>
                    <a:lnTo>
                      <a:pt x="1032" y="516"/>
                    </a:lnTo>
                    <a:lnTo>
                      <a:pt x="1080" y="516"/>
                    </a:lnTo>
                    <a:lnTo>
                      <a:pt x="1152" y="516"/>
                    </a:lnTo>
                    <a:lnTo>
                      <a:pt x="1188" y="516"/>
                    </a:lnTo>
                    <a:lnTo>
                      <a:pt x="1284" y="504"/>
                    </a:lnTo>
                    <a:lnTo>
                      <a:pt x="1332" y="492"/>
                    </a:lnTo>
                    <a:lnTo>
                      <a:pt x="1380" y="468"/>
                    </a:lnTo>
                    <a:lnTo>
                      <a:pt x="1416" y="444"/>
                    </a:lnTo>
                    <a:lnTo>
                      <a:pt x="1440" y="396"/>
                    </a:lnTo>
                    <a:lnTo>
                      <a:pt x="1464" y="360"/>
                    </a:lnTo>
                    <a:lnTo>
                      <a:pt x="1464" y="324"/>
                    </a:lnTo>
                    <a:lnTo>
                      <a:pt x="1464" y="288"/>
                    </a:lnTo>
                    <a:lnTo>
                      <a:pt x="1440" y="252"/>
                    </a:lnTo>
                    <a:lnTo>
                      <a:pt x="1404" y="216"/>
                    </a:lnTo>
                    <a:lnTo>
                      <a:pt x="1380" y="180"/>
                    </a:lnTo>
                    <a:lnTo>
                      <a:pt x="1344" y="156"/>
                    </a:lnTo>
                    <a:lnTo>
                      <a:pt x="1308" y="144"/>
                    </a:lnTo>
                    <a:lnTo>
                      <a:pt x="1272" y="120"/>
                    </a:lnTo>
                    <a:lnTo>
                      <a:pt x="1236" y="120"/>
                    </a:lnTo>
                    <a:lnTo>
                      <a:pt x="1200" y="108"/>
                    </a:lnTo>
                    <a:lnTo>
                      <a:pt x="1164" y="108"/>
                    </a:lnTo>
                    <a:lnTo>
                      <a:pt x="1128" y="96"/>
                    </a:lnTo>
                  </a:path>
                </a:pathLst>
              </a:custGeom>
              <a:noFill/>
              <a:ln w="50800" cap="rnd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5" name="Freeform 11"/>
              <p:cNvSpPr>
                <a:spLocks/>
              </p:cNvSpPr>
              <p:nvPr/>
            </p:nvSpPr>
            <p:spPr bwMode="auto">
              <a:xfrm>
                <a:off x="1750" y="2160"/>
                <a:ext cx="490" cy="888"/>
              </a:xfrm>
              <a:custGeom>
                <a:avLst/>
                <a:gdLst>
                  <a:gd name="T0" fmla="*/ 338 w 490"/>
                  <a:gd name="T1" fmla="*/ 0 h 888"/>
                  <a:gd name="T2" fmla="*/ 182 w 490"/>
                  <a:gd name="T3" fmla="*/ 36 h 888"/>
                  <a:gd name="T4" fmla="*/ 38 w 490"/>
                  <a:gd name="T5" fmla="*/ 96 h 888"/>
                  <a:gd name="T6" fmla="*/ 38 w 490"/>
                  <a:gd name="T7" fmla="*/ 168 h 888"/>
                  <a:gd name="T8" fmla="*/ 110 w 490"/>
                  <a:gd name="T9" fmla="*/ 192 h 888"/>
                  <a:gd name="T10" fmla="*/ 374 w 490"/>
                  <a:gd name="T11" fmla="*/ 240 h 888"/>
                  <a:gd name="T12" fmla="*/ 446 w 490"/>
                  <a:gd name="T13" fmla="*/ 192 h 888"/>
                  <a:gd name="T14" fmla="*/ 338 w 490"/>
                  <a:gd name="T15" fmla="*/ 144 h 888"/>
                  <a:gd name="T16" fmla="*/ 302 w 490"/>
                  <a:gd name="T17" fmla="*/ 132 h 888"/>
                  <a:gd name="T18" fmla="*/ 266 w 490"/>
                  <a:gd name="T19" fmla="*/ 120 h 888"/>
                  <a:gd name="T20" fmla="*/ 110 w 490"/>
                  <a:gd name="T21" fmla="*/ 132 h 888"/>
                  <a:gd name="T22" fmla="*/ 14 w 490"/>
                  <a:gd name="T23" fmla="*/ 252 h 888"/>
                  <a:gd name="T24" fmla="*/ 50 w 490"/>
                  <a:gd name="T25" fmla="*/ 360 h 888"/>
                  <a:gd name="T26" fmla="*/ 158 w 490"/>
                  <a:gd name="T27" fmla="*/ 396 h 888"/>
                  <a:gd name="T28" fmla="*/ 194 w 490"/>
                  <a:gd name="T29" fmla="*/ 408 h 888"/>
                  <a:gd name="T30" fmla="*/ 422 w 490"/>
                  <a:gd name="T31" fmla="*/ 396 h 888"/>
                  <a:gd name="T32" fmla="*/ 446 w 490"/>
                  <a:gd name="T33" fmla="*/ 336 h 888"/>
                  <a:gd name="T34" fmla="*/ 410 w 490"/>
                  <a:gd name="T35" fmla="*/ 312 h 888"/>
                  <a:gd name="T36" fmla="*/ 134 w 490"/>
                  <a:gd name="T37" fmla="*/ 324 h 888"/>
                  <a:gd name="T38" fmla="*/ 98 w 490"/>
                  <a:gd name="T39" fmla="*/ 336 h 888"/>
                  <a:gd name="T40" fmla="*/ 62 w 490"/>
                  <a:gd name="T41" fmla="*/ 408 h 888"/>
                  <a:gd name="T42" fmla="*/ 98 w 490"/>
                  <a:gd name="T43" fmla="*/ 540 h 888"/>
                  <a:gd name="T44" fmla="*/ 134 w 490"/>
                  <a:gd name="T45" fmla="*/ 552 h 888"/>
                  <a:gd name="T46" fmla="*/ 206 w 490"/>
                  <a:gd name="T47" fmla="*/ 600 h 888"/>
                  <a:gd name="T48" fmla="*/ 278 w 490"/>
                  <a:gd name="T49" fmla="*/ 624 h 888"/>
                  <a:gd name="T50" fmla="*/ 434 w 490"/>
                  <a:gd name="T51" fmla="*/ 564 h 888"/>
                  <a:gd name="T52" fmla="*/ 422 w 490"/>
                  <a:gd name="T53" fmla="*/ 528 h 888"/>
                  <a:gd name="T54" fmla="*/ 218 w 490"/>
                  <a:gd name="T55" fmla="*/ 492 h 888"/>
                  <a:gd name="T56" fmla="*/ 14 w 490"/>
                  <a:gd name="T57" fmla="*/ 540 h 888"/>
                  <a:gd name="T58" fmla="*/ 26 w 490"/>
                  <a:gd name="T59" fmla="*/ 660 h 888"/>
                  <a:gd name="T60" fmla="*/ 62 w 490"/>
                  <a:gd name="T61" fmla="*/ 672 h 888"/>
                  <a:gd name="T62" fmla="*/ 170 w 490"/>
                  <a:gd name="T63" fmla="*/ 732 h 888"/>
                  <a:gd name="T64" fmla="*/ 278 w 490"/>
                  <a:gd name="T65" fmla="*/ 768 h 888"/>
                  <a:gd name="T66" fmla="*/ 314 w 490"/>
                  <a:gd name="T67" fmla="*/ 780 h 888"/>
                  <a:gd name="T68" fmla="*/ 410 w 490"/>
                  <a:gd name="T69" fmla="*/ 768 h 888"/>
                  <a:gd name="T70" fmla="*/ 362 w 490"/>
                  <a:gd name="T71" fmla="*/ 696 h 888"/>
                  <a:gd name="T72" fmla="*/ 134 w 490"/>
                  <a:gd name="T73" fmla="*/ 744 h 888"/>
                  <a:gd name="T74" fmla="*/ 110 w 490"/>
                  <a:gd name="T75" fmla="*/ 888 h 8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90" h="888">
                    <a:moveTo>
                      <a:pt x="338" y="0"/>
                    </a:moveTo>
                    <a:cubicBezTo>
                      <a:pt x="239" y="33"/>
                      <a:pt x="291" y="20"/>
                      <a:pt x="182" y="36"/>
                    </a:cubicBezTo>
                    <a:cubicBezTo>
                      <a:pt x="126" y="55"/>
                      <a:pt x="85" y="65"/>
                      <a:pt x="38" y="96"/>
                    </a:cubicBezTo>
                    <a:cubicBezTo>
                      <a:pt x="32" y="114"/>
                      <a:pt x="12" y="150"/>
                      <a:pt x="38" y="168"/>
                    </a:cubicBezTo>
                    <a:cubicBezTo>
                      <a:pt x="59" y="183"/>
                      <a:pt x="86" y="184"/>
                      <a:pt x="110" y="192"/>
                    </a:cubicBezTo>
                    <a:cubicBezTo>
                      <a:pt x="203" y="223"/>
                      <a:pt x="269" y="231"/>
                      <a:pt x="374" y="240"/>
                    </a:cubicBezTo>
                    <a:cubicBezTo>
                      <a:pt x="386" y="238"/>
                      <a:pt x="465" y="240"/>
                      <a:pt x="446" y="192"/>
                    </a:cubicBezTo>
                    <a:cubicBezTo>
                      <a:pt x="437" y="170"/>
                      <a:pt x="339" y="144"/>
                      <a:pt x="338" y="144"/>
                    </a:cubicBezTo>
                    <a:cubicBezTo>
                      <a:pt x="326" y="140"/>
                      <a:pt x="314" y="136"/>
                      <a:pt x="302" y="132"/>
                    </a:cubicBezTo>
                    <a:cubicBezTo>
                      <a:pt x="290" y="128"/>
                      <a:pt x="266" y="120"/>
                      <a:pt x="266" y="120"/>
                    </a:cubicBezTo>
                    <a:cubicBezTo>
                      <a:pt x="214" y="124"/>
                      <a:pt x="162" y="126"/>
                      <a:pt x="110" y="132"/>
                    </a:cubicBezTo>
                    <a:cubicBezTo>
                      <a:pt x="50" y="140"/>
                      <a:pt x="42" y="209"/>
                      <a:pt x="14" y="252"/>
                    </a:cubicBezTo>
                    <a:cubicBezTo>
                      <a:pt x="18" y="276"/>
                      <a:pt x="19" y="340"/>
                      <a:pt x="50" y="360"/>
                    </a:cubicBezTo>
                    <a:cubicBezTo>
                      <a:pt x="50" y="360"/>
                      <a:pt x="140" y="390"/>
                      <a:pt x="158" y="396"/>
                    </a:cubicBezTo>
                    <a:cubicBezTo>
                      <a:pt x="170" y="400"/>
                      <a:pt x="194" y="408"/>
                      <a:pt x="194" y="408"/>
                    </a:cubicBezTo>
                    <a:cubicBezTo>
                      <a:pt x="270" y="404"/>
                      <a:pt x="347" y="406"/>
                      <a:pt x="422" y="396"/>
                    </a:cubicBezTo>
                    <a:cubicBezTo>
                      <a:pt x="462" y="390"/>
                      <a:pt x="468" y="363"/>
                      <a:pt x="446" y="336"/>
                    </a:cubicBezTo>
                    <a:cubicBezTo>
                      <a:pt x="437" y="325"/>
                      <a:pt x="422" y="320"/>
                      <a:pt x="410" y="312"/>
                    </a:cubicBezTo>
                    <a:cubicBezTo>
                      <a:pt x="318" y="316"/>
                      <a:pt x="226" y="317"/>
                      <a:pt x="134" y="324"/>
                    </a:cubicBezTo>
                    <a:cubicBezTo>
                      <a:pt x="121" y="325"/>
                      <a:pt x="107" y="327"/>
                      <a:pt x="98" y="336"/>
                    </a:cubicBezTo>
                    <a:cubicBezTo>
                      <a:pt x="79" y="355"/>
                      <a:pt x="77" y="386"/>
                      <a:pt x="62" y="408"/>
                    </a:cubicBezTo>
                    <a:cubicBezTo>
                      <a:pt x="79" y="493"/>
                      <a:pt x="68" y="449"/>
                      <a:pt x="98" y="540"/>
                    </a:cubicBezTo>
                    <a:cubicBezTo>
                      <a:pt x="102" y="552"/>
                      <a:pt x="123" y="546"/>
                      <a:pt x="134" y="552"/>
                    </a:cubicBezTo>
                    <a:cubicBezTo>
                      <a:pt x="159" y="566"/>
                      <a:pt x="179" y="591"/>
                      <a:pt x="206" y="600"/>
                    </a:cubicBezTo>
                    <a:cubicBezTo>
                      <a:pt x="230" y="608"/>
                      <a:pt x="278" y="624"/>
                      <a:pt x="278" y="624"/>
                    </a:cubicBezTo>
                    <a:cubicBezTo>
                      <a:pt x="355" y="615"/>
                      <a:pt x="410" y="636"/>
                      <a:pt x="434" y="564"/>
                    </a:cubicBezTo>
                    <a:cubicBezTo>
                      <a:pt x="430" y="552"/>
                      <a:pt x="432" y="535"/>
                      <a:pt x="422" y="528"/>
                    </a:cubicBezTo>
                    <a:cubicBezTo>
                      <a:pt x="378" y="496"/>
                      <a:pt x="254" y="495"/>
                      <a:pt x="218" y="492"/>
                    </a:cubicBezTo>
                    <a:cubicBezTo>
                      <a:pt x="120" y="501"/>
                      <a:pt x="86" y="492"/>
                      <a:pt x="14" y="540"/>
                    </a:cubicBezTo>
                    <a:cubicBezTo>
                      <a:pt x="4" y="570"/>
                      <a:pt x="0" y="634"/>
                      <a:pt x="26" y="660"/>
                    </a:cubicBezTo>
                    <a:cubicBezTo>
                      <a:pt x="35" y="669"/>
                      <a:pt x="51" y="666"/>
                      <a:pt x="62" y="672"/>
                    </a:cubicBezTo>
                    <a:cubicBezTo>
                      <a:pt x="98" y="690"/>
                      <a:pt x="133" y="716"/>
                      <a:pt x="170" y="732"/>
                    </a:cubicBezTo>
                    <a:cubicBezTo>
                      <a:pt x="205" y="747"/>
                      <a:pt x="242" y="756"/>
                      <a:pt x="278" y="768"/>
                    </a:cubicBezTo>
                    <a:cubicBezTo>
                      <a:pt x="290" y="772"/>
                      <a:pt x="314" y="780"/>
                      <a:pt x="314" y="780"/>
                    </a:cubicBezTo>
                    <a:cubicBezTo>
                      <a:pt x="346" y="776"/>
                      <a:pt x="380" y="780"/>
                      <a:pt x="410" y="768"/>
                    </a:cubicBezTo>
                    <a:cubicBezTo>
                      <a:pt x="490" y="736"/>
                      <a:pt x="380" y="702"/>
                      <a:pt x="362" y="696"/>
                    </a:cubicBezTo>
                    <a:cubicBezTo>
                      <a:pt x="250" y="705"/>
                      <a:pt x="213" y="692"/>
                      <a:pt x="134" y="744"/>
                    </a:cubicBezTo>
                    <a:cubicBezTo>
                      <a:pt x="102" y="839"/>
                      <a:pt x="110" y="791"/>
                      <a:pt x="110" y="888"/>
                    </a:cubicBezTo>
                  </a:path>
                </a:pathLst>
              </a:custGeom>
              <a:noFill/>
              <a:ln w="5715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6" name="Freeform 12"/>
              <p:cNvSpPr>
                <a:spLocks/>
              </p:cNvSpPr>
              <p:nvPr/>
            </p:nvSpPr>
            <p:spPr bwMode="auto">
              <a:xfrm>
                <a:off x="2256" y="2256"/>
                <a:ext cx="624" cy="684"/>
              </a:xfrm>
              <a:custGeom>
                <a:avLst/>
                <a:gdLst>
                  <a:gd name="T0" fmla="*/ 0 w 624"/>
                  <a:gd name="T1" fmla="*/ 684 h 684"/>
                  <a:gd name="T2" fmla="*/ 12 w 624"/>
                  <a:gd name="T3" fmla="*/ 396 h 684"/>
                  <a:gd name="T4" fmla="*/ 144 w 624"/>
                  <a:gd name="T5" fmla="*/ 528 h 684"/>
                  <a:gd name="T6" fmla="*/ 144 w 624"/>
                  <a:gd name="T7" fmla="*/ 240 h 684"/>
                  <a:gd name="T8" fmla="*/ 288 w 624"/>
                  <a:gd name="T9" fmla="*/ 384 h 684"/>
                  <a:gd name="T10" fmla="*/ 288 w 624"/>
                  <a:gd name="T11" fmla="*/ 144 h 684"/>
                  <a:gd name="T12" fmla="*/ 480 w 624"/>
                  <a:gd name="T13" fmla="*/ 240 h 684"/>
                  <a:gd name="T14" fmla="*/ 432 w 624"/>
                  <a:gd name="T15" fmla="*/ 0 h 684"/>
                  <a:gd name="T16" fmla="*/ 624 w 624"/>
                  <a:gd name="T17" fmla="*/ 96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4" h="684">
                    <a:moveTo>
                      <a:pt x="0" y="684"/>
                    </a:moveTo>
                    <a:cubicBezTo>
                      <a:pt x="15" y="476"/>
                      <a:pt x="12" y="572"/>
                      <a:pt x="12" y="396"/>
                    </a:cubicBezTo>
                    <a:lnTo>
                      <a:pt x="144" y="528"/>
                    </a:lnTo>
                    <a:lnTo>
                      <a:pt x="144" y="240"/>
                    </a:lnTo>
                    <a:lnTo>
                      <a:pt x="288" y="384"/>
                    </a:lnTo>
                    <a:lnTo>
                      <a:pt x="288" y="144"/>
                    </a:lnTo>
                    <a:lnTo>
                      <a:pt x="480" y="240"/>
                    </a:lnTo>
                    <a:lnTo>
                      <a:pt x="432" y="0"/>
                    </a:lnTo>
                    <a:lnTo>
                      <a:pt x="624" y="96"/>
                    </a:lnTo>
                  </a:path>
                </a:pathLst>
              </a:custGeom>
              <a:noFill/>
              <a:ln w="57150">
                <a:solidFill>
                  <a:srgbClr val="00CC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37" name="Group 13"/>
            <p:cNvGrpSpPr>
              <a:grpSpLocks/>
            </p:cNvGrpSpPr>
            <p:nvPr/>
          </p:nvGrpSpPr>
          <p:grpSpPr bwMode="auto">
            <a:xfrm>
              <a:off x="3072" y="2160"/>
              <a:ext cx="1392" cy="1200"/>
              <a:chOff x="1728" y="2112"/>
              <a:chExt cx="1392" cy="1200"/>
            </a:xfrm>
          </p:grpSpPr>
          <p:sp>
            <p:nvSpPr>
              <p:cNvPr id="26638" name="Freeform 14"/>
              <p:cNvSpPr>
                <a:spLocks/>
              </p:cNvSpPr>
              <p:nvPr/>
            </p:nvSpPr>
            <p:spPr bwMode="auto">
              <a:xfrm>
                <a:off x="1728" y="2112"/>
                <a:ext cx="1392" cy="1200"/>
              </a:xfrm>
              <a:custGeom>
                <a:avLst/>
                <a:gdLst>
                  <a:gd name="T0" fmla="*/ 1404 w 3169"/>
                  <a:gd name="T1" fmla="*/ 0 h 2185"/>
                  <a:gd name="T2" fmla="*/ 588 w 3169"/>
                  <a:gd name="T3" fmla="*/ 24 h 2185"/>
                  <a:gd name="T4" fmla="*/ 12 w 3169"/>
                  <a:gd name="T5" fmla="*/ 336 h 2185"/>
                  <a:gd name="T6" fmla="*/ 0 w 3169"/>
                  <a:gd name="T7" fmla="*/ 984 h 2185"/>
                  <a:gd name="T8" fmla="*/ 108 w 3169"/>
                  <a:gd name="T9" fmla="*/ 1584 h 2185"/>
                  <a:gd name="T10" fmla="*/ 768 w 3169"/>
                  <a:gd name="T11" fmla="*/ 2016 h 2185"/>
                  <a:gd name="T12" fmla="*/ 1728 w 3169"/>
                  <a:gd name="T13" fmla="*/ 2136 h 2185"/>
                  <a:gd name="T14" fmla="*/ 2724 w 3169"/>
                  <a:gd name="T15" fmla="*/ 2136 h 2185"/>
                  <a:gd name="T16" fmla="*/ 3168 w 3169"/>
                  <a:gd name="T17" fmla="*/ 1272 h 2185"/>
                  <a:gd name="T18" fmla="*/ 2808 w 3169"/>
                  <a:gd name="T19" fmla="*/ 288 h 2185"/>
                  <a:gd name="T20" fmla="*/ 2076 w 3169"/>
                  <a:gd name="T21" fmla="*/ 24 h 2185"/>
                  <a:gd name="T22" fmla="*/ 1608 w 3169"/>
                  <a:gd name="T23" fmla="*/ 120 h 2185"/>
                  <a:gd name="T24" fmla="*/ 852 w 3169"/>
                  <a:gd name="T25" fmla="*/ 96 h 2185"/>
                  <a:gd name="T26" fmla="*/ 204 w 3169"/>
                  <a:gd name="T27" fmla="*/ 228 h 2185"/>
                  <a:gd name="T28" fmla="*/ 912 w 3169"/>
                  <a:gd name="T29" fmla="*/ 492 h 2185"/>
                  <a:gd name="T30" fmla="*/ 504 w 3169"/>
                  <a:gd name="T31" fmla="*/ 324 h 2185"/>
                  <a:gd name="T32" fmla="*/ 168 w 3169"/>
                  <a:gd name="T33" fmla="*/ 660 h 2185"/>
                  <a:gd name="T34" fmla="*/ 960 w 3169"/>
                  <a:gd name="T35" fmla="*/ 828 h 2185"/>
                  <a:gd name="T36" fmla="*/ 600 w 3169"/>
                  <a:gd name="T37" fmla="*/ 660 h 2185"/>
                  <a:gd name="T38" fmla="*/ 192 w 3169"/>
                  <a:gd name="T39" fmla="*/ 888 h 2185"/>
                  <a:gd name="T40" fmla="*/ 864 w 3169"/>
                  <a:gd name="T41" fmla="*/ 1212 h 2185"/>
                  <a:gd name="T42" fmla="*/ 564 w 3169"/>
                  <a:gd name="T43" fmla="*/ 1020 h 2185"/>
                  <a:gd name="T44" fmla="*/ 84 w 3169"/>
                  <a:gd name="T45" fmla="*/ 1248 h 2185"/>
                  <a:gd name="T46" fmla="*/ 852 w 3169"/>
                  <a:gd name="T47" fmla="*/ 1500 h 2185"/>
                  <a:gd name="T48" fmla="*/ 576 w 3169"/>
                  <a:gd name="T49" fmla="*/ 1368 h 2185"/>
                  <a:gd name="T50" fmla="*/ 252 w 3169"/>
                  <a:gd name="T51" fmla="*/ 1644 h 2185"/>
                  <a:gd name="T52" fmla="*/ 804 w 3169"/>
                  <a:gd name="T53" fmla="*/ 1788 h 2185"/>
                  <a:gd name="T54" fmla="*/ 1188 w 3169"/>
                  <a:gd name="T55" fmla="*/ 1368 h 2185"/>
                  <a:gd name="T56" fmla="*/ 1368 w 3169"/>
                  <a:gd name="T57" fmla="*/ 1200 h 2185"/>
                  <a:gd name="T58" fmla="*/ 1584 w 3169"/>
                  <a:gd name="T59" fmla="*/ 816 h 2185"/>
                  <a:gd name="T60" fmla="*/ 1860 w 3169"/>
                  <a:gd name="T61" fmla="*/ 684 h 2185"/>
                  <a:gd name="T62" fmla="*/ 2280 w 3169"/>
                  <a:gd name="T63" fmla="*/ 732 h 2185"/>
                  <a:gd name="T64" fmla="*/ 2220 w 3169"/>
                  <a:gd name="T65" fmla="*/ 300 h 2185"/>
                  <a:gd name="T66" fmla="*/ 2796 w 3169"/>
                  <a:gd name="T67" fmla="*/ 816 h 2185"/>
                  <a:gd name="T68" fmla="*/ 2520 w 3169"/>
                  <a:gd name="T69" fmla="*/ 984 h 2185"/>
                  <a:gd name="T70" fmla="*/ 2220 w 3169"/>
                  <a:gd name="T71" fmla="*/ 1392 h 2185"/>
                  <a:gd name="T72" fmla="*/ 1968 w 3169"/>
                  <a:gd name="T73" fmla="*/ 1212 h 2185"/>
                  <a:gd name="T74" fmla="*/ 1944 w 3169"/>
                  <a:gd name="T75" fmla="*/ 1500 h 2185"/>
                  <a:gd name="T76" fmla="*/ 1620 w 3169"/>
                  <a:gd name="T77" fmla="*/ 1512 h 2185"/>
                  <a:gd name="T78" fmla="*/ 1716 w 3169"/>
                  <a:gd name="T79" fmla="*/ 1620 h 2185"/>
                  <a:gd name="T80" fmla="*/ 1140 w 3169"/>
                  <a:gd name="T81" fmla="*/ 1668 h 2185"/>
                  <a:gd name="T82" fmla="*/ 1428 w 3169"/>
                  <a:gd name="T83" fmla="*/ 1956 h 2185"/>
                  <a:gd name="T84" fmla="*/ 2004 w 3169"/>
                  <a:gd name="T85" fmla="*/ 1812 h 2185"/>
                  <a:gd name="T86" fmla="*/ 2364 w 3169"/>
                  <a:gd name="T87" fmla="*/ 1884 h 2185"/>
                  <a:gd name="T88" fmla="*/ 2940 w 3169"/>
                  <a:gd name="T89" fmla="*/ 1668 h 2185"/>
                  <a:gd name="T90" fmla="*/ 2256 w 3169"/>
                  <a:gd name="T91" fmla="*/ 1620 h 2185"/>
                  <a:gd name="T92" fmla="*/ 2784 w 3169"/>
                  <a:gd name="T93" fmla="*/ 1548 h 2185"/>
                  <a:gd name="T94" fmla="*/ 2172 w 3169"/>
                  <a:gd name="T95" fmla="*/ 1188 h 2185"/>
                  <a:gd name="T96" fmla="*/ 1968 w 3169"/>
                  <a:gd name="T97" fmla="*/ 1476 h 2185"/>
                  <a:gd name="T98" fmla="*/ 2460 w 3169"/>
                  <a:gd name="T99" fmla="*/ 1116 h 2185"/>
                  <a:gd name="T100" fmla="*/ 1356 w 3169"/>
                  <a:gd name="T101" fmla="*/ 1080 h 2185"/>
                  <a:gd name="T102" fmla="*/ 1812 w 3169"/>
                  <a:gd name="T103" fmla="*/ 996 h 2185"/>
                  <a:gd name="T104" fmla="*/ 1344 w 3169"/>
                  <a:gd name="T105" fmla="*/ 624 h 2185"/>
                  <a:gd name="T106" fmla="*/ 1128 w 3169"/>
                  <a:gd name="T107" fmla="*/ 852 h 2185"/>
                  <a:gd name="T108" fmla="*/ 1920 w 3169"/>
                  <a:gd name="T109" fmla="*/ 624 h 2185"/>
                  <a:gd name="T110" fmla="*/ 1056 w 3169"/>
                  <a:gd name="T111" fmla="*/ 300 h 2185"/>
                  <a:gd name="T112" fmla="*/ 1152 w 3169"/>
                  <a:gd name="T113" fmla="*/ 516 h 2185"/>
                  <a:gd name="T114" fmla="*/ 1404 w 3169"/>
                  <a:gd name="T115" fmla="*/ 216 h 2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169" h="2185">
                    <a:moveTo>
                      <a:pt x="1908" y="0"/>
                    </a:moveTo>
                    <a:lnTo>
                      <a:pt x="1872" y="24"/>
                    </a:lnTo>
                    <a:lnTo>
                      <a:pt x="1824" y="24"/>
                    </a:lnTo>
                    <a:lnTo>
                      <a:pt x="1752" y="12"/>
                    </a:lnTo>
                    <a:lnTo>
                      <a:pt x="1680" y="12"/>
                    </a:lnTo>
                    <a:lnTo>
                      <a:pt x="1644" y="12"/>
                    </a:lnTo>
                    <a:lnTo>
                      <a:pt x="1608" y="0"/>
                    </a:lnTo>
                    <a:lnTo>
                      <a:pt x="1572" y="0"/>
                    </a:lnTo>
                    <a:lnTo>
                      <a:pt x="1536" y="0"/>
                    </a:lnTo>
                    <a:lnTo>
                      <a:pt x="1500" y="0"/>
                    </a:lnTo>
                    <a:lnTo>
                      <a:pt x="1404" y="0"/>
                    </a:lnTo>
                    <a:lnTo>
                      <a:pt x="1332" y="0"/>
                    </a:lnTo>
                    <a:lnTo>
                      <a:pt x="1260" y="0"/>
                    </a:lnTo>
                    <a:lnTo>
                      <a:pt x="1188" y="12"/>
                    </a:lnTo>
                    <a:lnTo>
                      <a:pt x="1116" y="12"/>
                    </a:lnTo>
                    <a:lnTo>
                      <a:pt x="1044" y="12"/>
                    </a:lnTo>
                    <a:lnTo>
                      <a:pt x="972" y="12"/>
                    </a:lnTo>
                    <a:lnTo>
                      <a:pt x="900" y="12"/>
                    </a:lnTo>
                    <a:lnTo>
                      <a:pt x="828" y="24"/>
                    </a:lnTo>
                    <a:lnTo>
                      <a:pt x="756" y="24"/>
                    </a:lnTo>
                    <a:lnTo>
                      <a:pt x="684" y="24"/>
                    </a:lnTo>
                    <a:lnTo>
                      <a:pt x="588" y="24"/>
                    </a:lnTo>
                    <a:lnTo>
                      <a:pt x="516" y="36"/>
                    </a:lnTo>
                    <a:lnTo>
                      <a:pt x="396" y="48"/>
                    </a:lnTo>
                    <a:lnTo>
                      <a:pt x="324" y="60"/>
                    </a:lnTo>
                    <a:lnTo>
                      <a:pt x="228" y="84"/>
                    </a:lnTo>
                    <a:lnTo>
                      <a:pt x="180" y="96"/>
                    </a:lnTo>
                    <a:lnTo>
                      <a:pt x="132" y="132"/>
                    </a:lnTo>
                    <a:lnTo>
                      <a:pt x="84" y="180"/>
                    </a:lnTo>
                    <a:lnTo>
                      <a:pt x="48" y="216"/>
                    </a:lnTo>
                    <a:lnTo>
                      <a:pt x="36" y="252"/>
                    </a:lnTo>
                    <a:lnTo>
                      <a:pt x="24" y="288"/>
                    </a:lnTo>
                    <a:lnTo>
                      <a:pt x="12" y="336"/>
                    </a:lnTo>
                    <a:lnTo>
                      <a:pt x="0" y="408"/>
                    </a:lnTo>
                    <a:lnTo>
                      <a:pt x="0" y="456"/>
                    </a:lnTo>
                    <a:lnTo>
                      <a:pt x="0" y="492"/>
                    </a:lnTo>
                    <a:lnTo>
                      <a:pt x="0" y="528"/>
                    </a:lnTo>
                    <a:lnTo>
                      <a:pt x="0" y="564"/>
                    </a:lnTo>
                    <a:lnTo>
                      <a:pt x="0" y="636"/>
                    </a:lnTo>
                    <a:lnTo>
                      <a:pt x="0" y="708"/>
                    </a:lnTo>
                    <a:lnTo>
                      <a:pt x="0" y="804"/>
                    </a:lnTo>
                    <a:lnTo>
                      <a:pt x="0" y="876"/>
                    </a:lnTo>
                    <a:lnTo>
                      <a:pt x="0" y="948"/>
                    </a:lnTo>
                    <a:lnTo>
                      <a:pt x="0" y="984"/>
                    </a:lnTo>
                    <a:lnTo>
                      <a:pt x="0" y="1032"/>
                    </a:lnTo>
                    <a:lnTo>
                      <a:pt x="0" y="1080"/>
                    </a:lnTo>
                    <a:lnTo>
                      <a:pt x="0" y="1128"/>
                    </a:lnTo>
                    <a:lnTo>
                      <a:pt x="0" y="1224"/>
                    </a:lnTo>
                    <a:lnTo>
                      <a:pt x="0" y="1320"/>
                    </a:lnTo>
                    <a:lnTo>
                      <a:pt x="12" y="1356"/>
                    </a:lnTo>
                    <a:lnTo>
                      <a:pt x="24" y="1404"/>
                    </a:lnTo>
                    <a:lnTo>
                      <a:pt x="48" y="1452"/>
                    </a:lnTo>
                    <a:lnTo>
                      <a:pt x="60" y="1488"/>
                    </a:lnTo>
                    <a:lnTo>
                      <a:pt x="96" y="1512"/>
                    </a:lnTo>
                    <a:lnTo>
                      <a:pt x="108" y="1584"/>
                    </a:lnTo>
                    <a:lnTo>
                      <a:pt x="132" y="1656"/>
                    </a:lnTo>
                    <a:lnTo>
                      <a:pt x="204" y="1752"/>
                    </a:lnTo>
                    <a:lnTo>
                      <a:pt x="240" y="1800"/>
                    </a:lnTo>
                    <a:lnTo>
                      <a:pt x="276" y="1848"/>
                    </a:lnTo>
                    <a:lnTo>
                      <a:pt x="312" y="1872"/>
                    </a:lnTo>
                    <a:lnTo>
                      <a:pt x="360" y="1920"/>
                    </a:lnTo>
                    <a:lnTo>
                      <a:pt x="432" y="1944"/>
                    </a:lnTo>
                    <a:lnTo>
                      <a:pt x="504" y="1956"/>
                    </a:lnTo>
                    <a:lnTo>
                      <a:pt x="624" y="1992"/>
                    </a:lnTo>
                    <a:lnTo>
                      <a:pt x="696" y="2016"/>
                    </a:lnTo>
                    <a:lnTo>
                      <a:pt x="768" y="2016"/>
                    </a:lnTo>
                    <a:lnTo>
                      <a:pt x="864" y="2028"/>
                    </a:lnTo>
                    <a:lnTo>
                      <a:pt x="936" y="2028"/>
                    </a:lnTo>
                    <a:lnTo>
                      <a:pt x="1008" y="2028"/>
                    </a:lnTo>
                    <a:lnTo>
                      <a:pt x="1104" y="2040"/>
                    </a:lnTo>
                    <a:lnTo>
                      <a:pt x="1176" y="2040"/>
                    </a:lnTo>
                    <a:lnTo>
                      <a:pt x="1248" y="2040"/>
                    </a:lnTo>
                    <a:lnTo>
                      <a:pt x="1368" y="2064"/>
                    </a:lnTo>
                    <a:lnTo>
                      <a:pt x="1464" y="2076"/>
                    </a:lnTo>
                    <a:lnTo>
                      <a:pt x="1560" y="2088"/>
                    </a:lnTo>
                    <a:lnTo>
                      <a:pt x="1656" y="2112"/>
                    </a:lnTo>
                    <a:lnTo>
                      <a:pt x="1728" y="2136"/>
                    </a:lnTo>
                    <a:lnTo>
                      <a:pt x="1800" y="2148"/>
                    </a:lnTo>
                    <a:lnTo>
                      <a:pt x="1848" y="2160"/>
                    </a:lnTo>
                    <a:lnTo>
                      <a:pt x="1920" y="2172"/>
                    </a:lnTo>
                    <a:lnTo>
                      <a:pt x="1992" y="2172"/>
                    </a:lnTo>
                    <a:lnTo>
                      <a:pt x="2088" y="2184"/>
                    </a:lnTo>
                    <a:lnTo>
                      <a:pt x="2184" y="2184"/>
                    </a:lnTo>
                    <a:lnTo>
                      <a:pt x="2328" y="2184"/>
                    </a:lnTo>
                    <a:lnTo>
                      <a:pt x="2472" y="2172"/>
                    </a:lnTo>
                    <a:lnTo>
                      <a:pt x="2592" y="2160"/>
                    </a:lnTo>
                    <a:lnTo>
                      <a:pt x="2688" y="2148"/>
                    </a:lnTo>
                    <a:lnTo>
                      <a:pt x="2724" y="2136"/>
                    </a:lnTo>
                    <a:lnTo>
                      <a:pt x="2820" y="2112"/>
                    </a:lnTo>
                    <a:lnTo>
                      <a:pt x="2916" y="2040"/>
                    </a:lnTo>
                    <a:lnTo>
                      <a:pt x="2988" y="2016"/>
                    </a:lnTo>
                    <a:lnTo>
                      <a:pt x="3060" y="1944"/>
                    </a:lnTo>
                    <a:lnTo>
                      <a:pt x="3132" y="1848"/>
                    </a:lnTo>
                    <a:lnTo>
                      <a:pt x="3144" y="1728"/>
                    </a:lnTo>
                    <a:lnTo>
                      <a:pt x="3156" y="1656"/>
                    </a:lnTo>
                    <a:lnTo>
                      <a:pt x="3168" y="1560"/>
                    </a:lnTo>
                    <a:lnTo>
                      <a:pt x="3168" y="1464"/>
                    </a:lnTo>
                    <a:lnTo>
                      <a:pt x="3168" y="1392"/>
                    </a:lnTo>
                    <a:lnTo>
                      <a:pt x="3168" y="1272"/>
                    </a:lnTo>
                    <a:lnTo>
                      <a:pt x="3156" y="1176"/>
                    </a:lnTo>
                    <a:lnTo>
                      <a:pt x="3156" y="1080"/>
                    </a:lnTo>
                    <a:lnTo>
                      <a:pt x="3144" y="984"/>
                    </a:lnTo>
                    <a:lnTo>
                      <a:pt x="3120" y="864"/>
                    </a:lnTo>
                    <a:lnTo>
                      <a:pt x="3096" y="768"/>
                    </a:lnTo>
                    <a:lnTo>
                      <a:pt x="3072" y="696"/>
                    </a:lnTo>
                    <a:lnTo>
                      <a:pt x="3048" y="624"/>
                    </a:lnTo>
                    <a:lnTo>
                      <a:pt x="2976" y="528"/>
                    </a:lnTo>
                    <a:lnTo>
                      <a:pt x="2904" y="456"/>
                    </a:lnTo>
                    <a:lnTo>
                      <a:pt x="2832" y="384"/>
                    </a:lnTo>
                    <a:lnTo>
                      <a:pt x="2808" y="288"/>
                    </a:lnTo>
                    <a:lnTo>
                      <a:pt x="2760" y="240"/>
                    </a:lnTo>
                    <a:lnTo>
                      <a:pt x="2664" y="204"/>
                    </a:lnTo>
                    <a:lnTo>
                      <a:pt x="2628" y="168"/>
                    </a:lnTo>
                    <a:lnTo>
                      <a:pt x="2580" y="144"/>
                    </a:lnTo>
                    <a:lnTo>
                      <a:pt x="2484" y="108"/>
                    </a:lnTo>
                    <a:lnTo>
                      <a:pt x="2412" y="96"/>
                    </a:lnTo>
                    <a:lnTo>
                      <a:pt x="2292" y="60"/>
                    </a:lnTo>
                    <a:lnTo>
                      <a:pt x="2196" y="48"/>
                    </a:lnTo>
                    <a:lnTo>
                      <a:pt x="2148" y="36"/>
                    </a:lnTo>
                    <a:lnTo>
                      <a:pt x="2112" y="24"/>
                    </a:lnTo>
                    <a:lnTo>
                      <a:pt x="2076" y="24"/>
                    </a:lnTo>
                    <a:lnTo>
                      <a:pt x="2040" y="12"/>
                    </a:lnTo>
                    <a:lnTo>
                      <a:pt x="2004" y="12"/>
                    </a:lnTo>
                    <a:lnTo>
                      <a:pt x="1968" y="12"/>
                    </a:lnTo>
                    <a:lnTo>
                      <a:pt x="1932" y="12"/>
                    </a:lnTo>
                    <a:lnTo>
                      <a:pt x="1896" y="12"/>
                    </a:lnTo>
                    <a:lnTo>
                      <a:pt x="1860" y="36"/>
                    </a:lnTo>
                    <a:lnTo>
                      <a:pt x="1788" y="48"/>
                    </a:lnTo>
                    <a:lnTo>
                      <a:pt x="1716" y="72"/>
                    </a:lnTo>
                    <a:lnTo>
                      <a:pt x="1680" y="84"/>
                    </a:lnTo>
                    <a:lnTo>
                      <a:pt x="1644" y="108"/>
                    </a:lnTo>
                    <a:lnTo>
                      <a:pt x="1608" y="120"/>
                    </a:lnTo>
                    <a:lnTo>
                      <a:pt x="1560" y="132"/>
                    </a:lnTo>
                    <a:lnTo>
                      <a:pt x="1524" y="132"/>
                    </a:lnTo>
                    <a:lnTo>
                      <a:pt x="1488" y="132"/>
                    </a:lnTo>
                    <a:lnTo>
                      <a:pt x="1452" y="120"/>
                    </a:lnTo>
                    <a:lnTo>
                      <a:pt x="1356" y="108"/>
                    </a:lnTo>
                    <a:lnTo>
                      <a:pt x="1308" y="108"/>
                    </a:lnTo>
                    <a:lnTo>
                      <a:pt x="1188" y="96"/>
                    </a:lnTo>
                    <a:lnTo>
                      <a:pt x="1092" y="96"/>
                    </a:lnTo>
                    <a:lnTo>
                      <a:pt x="1020" y="96"/>
                    </a:lnTo>
                    <a:lnTo>
                      <a:pt x="924" y="96"/>
                    </a:lnTo>
                    <a:lnTo>
                      <a:pt x="852" y="96"/>
                    </a:lnTo>
                    <a:lnTo>
                      <a:pt x="780" y="96"/>
                    </a:lnTo>
                    <a:lnTo>
                      <a:pt x="744" y="96"/>
                    </a:lnTo>
                    <a:lnTo>
                      <a:pt x="708" y="96"/>
                    </a:lnTo>
                    <a:lnTo>
                      <a:pt x="612" y="108"/>
                    </a:lnTo>
                    <a:lnTo>
                      <a:pt x="516" y="108"/>
                    </a:lnTo>
                    <a:lnTo>
                      <a:pt x="444" y="120"/>
                    </a:lnTo>
                    <a:lnTo>
                      <a:pt x="372" y="132"/>
                    </a:lnTo>
                    <a:lnTo>
                      <a:pt x="276" y="144"/>
                    </a:lnTo>
                    <a:lnTo>
                      <a:pt x="240" y="144"/>
                    </a:lnTo>
                    <a:lnTo>
                      <a:pt x="204" y="180"/>
                    </a:lnTo>
                    <a:lnTo>
                      <a:pt x="204" y="228"/>
                    </a:lnTo>
                    <a:lnTo>
                      <a:pt x="204" y="300"/>
                    </a:lnTo>
                    <a:lnTo>
                      <a:pt x="204" y="336"/>
                    </a:lnTo>
                    <a:lnTo>
                      <a:pt x="228" y="372"/>
                    </a:lnTo>
                    <a:lnTo>
                      <a:pt x="264" y="396"/>
                    </a:lnTo>
                    <a:lnTo>
                      <a:pt x="360" y="420"/>
                    </a:lnTo>
                    <a:lnTo>
                      <a:pt x="456" y="444"/>
                    </a:lnTo>
                    <a:lnTo>
                      <a:pt x="552" y="456"/>
                    </a:lnTo>
                    <a:lnTo>
                      <a:pt x="648" y="468"/>
                    </a:lnTo>
                    <a:lnTo>
                      <a:pt x="744" y="480"/>
                    </a:lnTo>
                    <a:lnTo>
                      <a:pt x="864" y="492"/>
                    </a:lnTo>
                    <a:lnTo>
                      <a:pt x="912" y="492"/>
                    </a:lnTo>
                    <a:lnTo>
                      <a:pt x="1008" y="468"/>
                    </a:lnTo>
                    <a:lnTo>
                      <a:pt x="1044" y="432"/>
                    </a:lnTo>
                    <a:lnTo>
                      <a:pt x="1044" y="396"/>
                    </a:lnTo>
                    <a:lnTo>
                      <a:pt x="1008" y="372"/>
                    </a:lnTo>
                    <a:lnTo>
                      <a:pt x="972" y="372"/>
                    </a:lnTo>
                    <a:lnTo>
                      <a:pt x="936" y="360"/>
                    </a:lnTo>
                    <a:lnTo>
                      <a:pt x="888" y="348"/>
                    </a:lnTo>
                    <a:lnTo>
                      <a:pt x="792" y="336"/>
                    </a:lnTo>
                    <a:lnTo>
                      <a:pt x="696" y="336"/>
                    </a:lnTo>
                    <a:lnTo>
                      <a:pt x="600" y="324"/>
                    </a:lnTo>
                    <a:lnTo>
                      <a:pt x="504" y="324"/>
                    </a:lnTo>
                    <a:lnTo>
                      <a:pt x="432" y="324"/>
                    </a:lnTo>
                    <a:lnTo>
                      <a:pt x="360" y="324"/>
                    </a:lnTo>
                    <a:lnTo>
                      <a:pt x="288" y="324"/>
                    </a:lnTo>
                    <a:lnTo>
                      <a:pt x="252" y="324"/>
                    </a:lnTo>
                    <a:lnTo>
                      <a:pt x="204" y="348"/>
                    </a:lnTo>
                    <a:lnTo>
                      <a:pt x="168" y="396"/>
                    </a:lnTo>
                    <a:lnTo>
                      <a:pt x="144" y="432"/>
                    </a:lnTo>
                    <a:lnTo>
                      <a:pt x="144" y="480"/>
                    </a:lnTo>
                    <a:lnTo>
                      <a:pt x="144" y="516"/>
                    </a:lnTo>
                    <a:lnTo>
                      <a:pt x="144" y="564"/>
                    </a:lnTo>
                    <a:lnTo>
                      <a:pt x="168" y="660"/>
                    </a:lnTo>
                    <a:lnTo>
                      <a:pt x="180" y="732"/>
                    </a:lnTo>
                    <a:lnTo>
                      <a:pt x="228" y="768"/>
                    </a:lnTo>
                    <a:lnTo>
                      <a:pt x="324" y="792"/>
                    </a:lnTo>
                    <a:lnTo>
                      <a:pt x="420" y="816"/>
                    </a:lnTo>
                    <a:lnTo>
                      <a:pt x="540" y="828"/>
                    </a:lnTo>
                    <a:lnTo>
                      <a:pt x="636" y="840"/>
                    </a:lnTo>
                    <a:lnTo>
                      <a:pt x="732" y="840"/>
                    </a:lnTo>
                    <a:lnTo>
                      <a:pt x="804" y="840"/>
                    </a:lnTo>
                    <a:lnTo>
                      <a:pt x="876" y="840"/>
                    </a:lnTo>
                    <a:lnTo>
                      <a:pt x="912" y="840"/>
                    </a:lnTo>
                    <a:lnTo>
                      <a:pt x="960" y="828"/>
                    </a:lnTo>
                    <a:lnTo>
                      <a:pt x="1032" y="816"/>
                    </a:lnTo>
                    <a:lnTo>
                      <a:pt x="1104" y="804"/>
                    </a:lnTo>
                    <a:lnTo>
                      <a:pt x="1140" y="780"/>
                    </a:lnTo>
                    <a:lnTo>
                      <a:pt x="1140" y="744"/>
                    </a:lnTo>
                    <a:lnTo>
                      <a:pt x="1092" y="720"/>
                    </a:lnTo>
                    <a:lnTo>
                      <a:pt x="1056" y="696"/>
                    </a:lnTo>
                    <a:lnTo>
                      <a:pt x="960" y="684"/>
                    </a:lnTo>
                    <a:lnTo>
                      <a:pt x="864" y="672"/>
                    </a:lnTo>
                    <a:lnTo>
                      <a:pt x="792" y="660"/>
                    </a:lnTo>
                    <a:lnTo>
                      <a:pt x="720" y="660"/>
                    </a:lnTo>
                    <a:lnTo>
                      <a:pt x="600" y="660"/>
                    </a:lnTo>
                    <a:lnTo>
                      <a:pt x="504" y="660"/>
                    </a:lnTo>
                    <a:lnTo>
                      <a:pt x="432" y="660"/>
                    </a:lnTo>
                    <a:lnTo>
                      <a:pt x="360" y="660"/>
                    </a:lnTo>
                    <a:lnTo>
                      <a:pt x="312" y="660"/>
                    </a:lnTo>
                    <a:lnTo>
                      <a:pt x="276" y="672"/>
                    </a:lnTo>
                    <a:lnTo>
                      <a:pt x="240" y="696"/>
                    </a:lnTo>
                    <a:lnTo>
                      <a:pt x="204" y="732"/>
                    </a:lnTo>
                    <a:lnTo>
                      <a:pt x="180" y="768"/>
                    </a:lnTo>
                    <a:lnTo>
                      <a:pt x="168" y="804"/>
                    </a:lnTo>
                    <a:lnTo>
                      <a:pt x="168" y="852"/>
                    </a:lnTo>
                    <a:lnTo>
                      <a:pt x="192" y="888"/>
                    </a:lnTo>
                    <a:lnTo>
                      <a:pt x="204" y="924"/>
                    </a:lnTo>
                    <a:lnTo>
                      <a:pt x="228" y="972"/>
                    </a:lnTo>
                    <a:lnTo>
                      <a:pt x="324" y="1068"/>
                    </a:lnTo>
                    <a:lnTo>
                      <a:pt x="420" y="1164"/>
                    </a:lnTo>
                    <a:lnTo>
                      <a:pt x="492" y="1188"/>
                    </a:lnTo>
                    <a:lnTo>
                      <a:pt x="564" y="1212"/>
                    </a:lnTo>
                    <a:lnTo>
                      <a:pt x="636" y="1224"/>
                    </a:lnTo>
                    <a:lnTo>
                      <a:pt x="684" y="1224"/>
                    </a:lnTo>
                    <a:lnTo>
                      <a:pt x="732" y="1224"/>
                    </a:lnTo>
                    <a:lnTo>
                      <a:pt x="768" y="1224"/>
                    </a:lnTo>
                    <a:lnTo>
                      <a:pt x="864" y="1212"/>
                    </a:lnTo>
                    <a:lnTo>
                      <a:pt x="912" y="1200"/>
                    </a:lnTo>
                    <a:lnTo>
                      <a:pt x="948" y="1176"/>
                    </a:lnTo>
                    <a:lnTo>
                      <a:pt x="996" y="1152"/>
                    </a:lnTo>
                    <a:lnTo>
                      <a:pt x="1008" y="1116"/>
                    </a:lnTo>
                    <a:lnTo>
                      <a:pt x="1032" y="1080"/>
                    </a:lnTo>
                    <a:lnTo>
                      <a:pt x="1020" y="1044"/>
                    </a:lnTo>
                    <a:lnTo>
                      <a:pt x="972" y="1020"/>
                    </a:lnTo>
                    <a:lnTo>
                      <a:pt x="876" y="1020"/>
                    </a:lnTo>
                    <a:lnTo>
                      <a:pt x="780" y="1020"/>
                    </a:lnTo>
                    <a:lnTo>
                      <a:pt x="684" y="1020"/>
                    </a:lnTo>
                    <a:lnTo>
                      <a:pt x="564" y="1020"/>
                    </a:lnTo>
                    <a:lnTo>
                      <a:pt x="444" y="1020"/>
                    </a:lnTo>
                    <a:lnTo>
                      <a:pt x="348" y="1020"/>
                    </a:lnTo>
                    <a:lnTo>
                      <a:pt x="276" y="1020"/>
                    </a:lnTo>
                    <a:lnTo>
                      <a:pt x="204" y="1020"/>
                    </a:lnTo>
                    <a:lnTo>
                      <a:pt x="156" y="1032"/>
                    </a:lnTo>
                    <a:lnTo>
                      <a:pt x="120" y="1056"/>
                    </a:lnTo>
                    <a:lnTo>
                      <a:pt x="84" y="1092"/>
                    </a:lnTo>
                    <a:lnTo>
                      <a:pt x="72" y="1128"/>
                    </a:lnTo>
                    <a:lnTo>
                      <a:pt x="60" y="1176"/>
                    </a:lnTo>
                    <a:lnTo>
                      <a:pt x="60" y="1212"/>
                    </a:lnTo>
                    <a:lnTo>
                      <a:pt x="84" y="1248"/>
                    </a:lnTo>
                    <a:lnTo>
                      <a:pt x="120" y="1284"/>
                    </a:lnTo>
                    <a:lnTo>
                      <a:pt x="156" y="1332"/>
                    </a:lnTo>
                    <a:lnTo>
                      <a:pt x="228" y="1356"/>
                    </a:lnTo>
                    <a:lnTo>
                      <a:pt x="324" y="1380"/>
                    </a:lnTo>
                    <a:lnTo>
                      <a:pt x="420" y="1452"/>
                    </a:lnTo>
                    <a:lnTo>
                      <a:pt x="468" y="1488"/>
                    </a:lnTo>
                    <a:lnTo>
                      <a:pt x="540" y="1500"/>
                    </a:lnTo>
                    <a:lnTo>
                      <a:pt x="636" y="1500"/>
                    </a:lnTo>
                    <a:lnTo>
                      <a:pt x="708" y="1500"/>
                    </a:lnTo>
                    <a:lnTo>
                      <a:pt x="780" y="1500"/>
                    </a:lnTo>
                    <a:lnTo>
                      <a:pt x="852" y="1500"/>
                    </a:lnTo>
                    <a:lnTo>
                      <a:pt x="924" y="1500"/>
                    </a:lnTo>
                    <a:lnTo>
                      <a:pt x="972" y="1500"/>
                    </a:lnTo>
                    <a:lnTo>
                      <a:pt x="1008" y="1476"/>
                    </a:lnTo>
                    <a:lnTo>
                      <a:pt x="1032" y="1428"/>
                    </a:lnTo>
                    <a:lnTo>
                      <a:pt x="1020" y="1380"/>
                    </a:lnTo>
                    <a:lnTo>
                      <a:pt x="984" y="1368"/>
                    </a:lnTo>
                    <a:lnTo>
                      <a:pt x="936" y="1368"/>
                    </a:lnTo>
                    <a:lnTo>
                      <a:pt x="840" y="1368"/>
                    </a:lnTo>
                    <a:lnTo>
                      <a:pt x="768" y="1368"/>
                    </a:lnTo>
                    <a:lnTo>
                      <a:pt x="672" y="1368"/>
                    </a:lnTo>
                    <a:lnTo>
                      <a:pt x="576" y="1368"/>
                    </a:lnTo>
                    <a:lnTo>
                      <a:pt x="504" y="1368"/>
                    </a:lnTo>
                    <a:lnTo>
                      <a:pt x="456" y="1380"/>
                    </a:lnTo>
                    <a:lnTo>
                      <a:pt x="408" y="1392"/>
                    </a:lnTo>
                    <a:lnTo>
                      <a:pt x="372" y="1404"/>
                    </a:lnTo>
                    <a:lnTo>
                      <a:pt x="336" y="1428"/>
                    </a:lnTo>
                    <a:lnTo>
                      <a:pt x="312" y="1464"/>
                    </a:lnTo>
                    <a:lnTo>
                      <a:pt x="276" y="1500"/>
                    </a:lnTo>
                    <a:lnTo>
                      <a:pt x="264" y="1536"/>
                    </a:lnTo>
                    <a:lnTo>
                      <a:pt x="252" y="1572"/>
                    </a:lnTo>
                    <a:lnTo>
                      <a:pt x="252" y="1608"/>
                    </a:lnTo>
                    <a:lnTo>
                      <a:pt x="252" y="1644"/>
                    </a:lnTo>
                    <a:lnTo>
                      <a:pt x="252" y="1680"/>
                    </a:lnTo>
                    <a:lnTo>
                      <a:pt x="264" y="1716"/>
                    </a:lnTo>
                    <a:lnTo>
                      <a:pt x="300" y="1740"/>
                    </a:lnTo>
                    <a:lnTo>
                      <a:pt x="396" y="1776"/>
                    </a:lnTo>
                    <a:lnTo>
                      <a:pt x="468" y="1788"/>
                    </a:lnTo>
                    <a:lnTo>
                      <a:pt x="540" y="1800"/>
                    </a:lnTo>
                    <a:lnTo>
                      <a:pt x="636" y="1812"/>
                    </a:lnTo>
                    <a:lnTo>
                      <a:pt x="684" y="1812"/>
                    </a:lnTo>
                    <a:lnTo>
                      <a:pt x="720" y="1812"/>
                    </a:lnTo>
                    <a:lnTo>
                      <a:pt x="768" y="1800"/>
                    </a:lnTo>
                    <a:lnTo>
                      <a:pt x="804" y="1788"/>
                    </a:lnTo>
                    <a:lnTo>
                      <a:pt x="888" y="1788"/>
                    </a:lnTo>
                    <a:lnTo>
                      <a:pt x="924" y="1788"/>
                    </a:lnTo>
                    <a:lnTo>
                      <a:pt x="1008" y="1776"/>
                    </a:lnTo>
                    <a:lnTo>
                      <a:pt x="1044" y="1776"/>
                    </a:lnTo>
                    <a:lnTo>
                      <a:pt x="1092" y="1740"/>
                    </a:lnTo>
                    <a:lnTo>
                      <a:pt x="1128" y="1692"/>
                    </a:lnTo>
                    <a:lnTo>
                      <a:pt x="1152" y="1656"/>
                    </a:lnTo>
                    <a:lnTo>
                      <a:pt x="1164" y="1584"/>
                    </a:lnTo>
                    <a:lnTo>
                      <a:pt x="1188" y="1536"/>
                    </a:lnTo>
                    <a:lnTo>
                      <a:pt x="1188" y="1464"/>
                    </a:lnTo>
                    <a:lnTo>
                      <a:pt x="1188" y="1368"/>
                    </a:lnTo>
                    <a:lnTo>
                      <a:pt x="1188" y="1320"/>
                    </a:lnTo>
                    <a:lnTo>
                      <a:pt x="1188" y="1224"/>
                    </a:lnTo>
                    <a:lnTo>
                      <a:pt x="1188" y="1128"/>
                    </a:lnTo>
                    <a:lnTo>
                      <a:pt x="1188" y="1056"/>
                    </a:lnTo>
                    <a:lnTo>
                      <a:pt x="1188" y="984"/>
                    </a:lnTo>
                    <a:lnTo>
                      <a:pt x="1200" y="1032"/>
                    </a:lnTo>
                    <a:lnTo>
                      <a:pt x="1212" y="1068"/>
                    </a:lnTo>
                    <a:lnTo>
                      <a:pt x="1248" y="1092"/>
                    </a:lnTo>
                    <a:lnTo>
                      <a:pt x="1296" y="1140"/>
                    </a:lnTo>
                    <a:lnTo>
                      <a:pt x="1332" y="1176"/>
                    </a:lnTo>
                    <a:lnTo>
                      <a:pt x="1368" y="1200"/>
                    </a:lnTo>
                    <a:lnTo>
                      <a:pt x="1452" y="1296"/>
                    </a:lnTo>
                    <a:lnTo>
                      <a:pt x="1524" y="1320"/>
                    </a:lnTo>
                    <a:lnTo>
                      <a:pt x="1536" y="1224"/>
                    </a:lnTo>
                    <a:lnTo>
                      <a:pt x="1548" y="1104"/>
                    </a:lnTo>
                    <a:lnTo>
                      <a:pt x="1548" y="984"/>
                    </a:lnTo>
                    <a:lnTo>
                      <a:pt x="1548" y="888"/>
                    </a:lnTo>
                    <a:lnTo>
                      <a:pt x="1548" y="816"/>
                    </a:lnTo>
                    <a:lnTo>
                      <a:pt x="1524" y="780"/>
                    </a:lnTo>
                    <a:lnTo>
                      <a:pt x="1512" y="744"/>
                    </a:lnTo>
                    <a:lnTo>
                      <a:pt x="1548" y="792"/>
                    </a:lnTo>
                    <a:lnTo>
                      <a:pt x="1584" y="816"/>
                    </a:lnTo>
                    <a:lnTo>
                      <a:pt x="1632" y="852"/>
                    </a:lnTo>
                    <a:lnTo>
                      <a:pt x="1680" y="900"/>
                    </a:lnTo>
                    <a:lnTo>
                      <a:pt x="1752" y="924"/>
                    </a:lnTo>
                    <a:lnTo>
                      <a:pt x="1788" y="960"/>
                    </a:lnTo>
                    <a:lnTo>
                      <a:pt x="1836" y="984"/>
                    </a:lnTo>
                    <a:lnTo>
                      <a:pt x="1872" y="1008"/>
                    </a:lnTo>
                    <a:lnTo>
                      <a:pt x="1908" y="1032"/>
                    </a:lnTo>
                    <a:lnTo>
                      <a:pt x="1896" y="912"/>
                    </a:lnTo>
                    <a:lnTo>
                      <a:pt x="1884" y="816"/>
                    </a:lnTo>
                    <a:lnTo>
                      <a:pt x="1884" y="720"/>
                    </a:lnTo>
                    <a:lnTo>
                      <a:pt x="1860" y="684"/>
                    </a:lnTo>
                    <a:lnTo>
                      <a:pt x="1860" y="648"/>
                    </a:lnTo>
                    <a:lnTo>
                      <a:pt x="1848" y="552"/>
                    </a:lnTo>
                    <a:lnTo>
                      <a:pt x="1836" y="516"/>
                    </a:lnTo>
                    <a:lnTo>
                      <a:pt x="1872" y="540"/>
                    </a:lnTo>
                    <a:lnTo>
                      <a:pt x="1908" y="564"/>
                    </a:lnTo>
                    <a:lnTo>
                      <a:pt x="2004" y="612"/>
                    </a:lnTo>
                    <a:lnTo>
                      <a:pt x="2076" y="636"/>
                    </a:lnTo>
                    <a:lnTo>
                      <a:pt x="2172" y="660"/>
                    </a:lnTo>
                    <a:lnTo>
                      <a:pt x="2208" y="684"/>
                    </a:lnTo>
                    <a:lnTo>
                      <a:pt x="2244" y="708"/>
                    </a:lnTo>
                    <a:lnTo>
                      <a:pt x="2280" y="732"/>
                    </a:lnTo>
                    <a:lnTo>
                      <a:pt x="2316" y="756"/>
                    </a:lnTo>
                    <a:lnTo>
                      <a:pt x="2328" y="720"/>
                    </a:lnTo>
                    <a:lnTo>
                      <a:pt x="2304" y="624"/>
                    </a:lnTo>
                    <a:lnTo>
                      <a:pt x="2292" y="552"/>
                    </a:lnTo>
                    <a:lnTo>
                      <a:pt x="2268" y="504"/>
                    </a:lnTo>
                    <a:lnTo>
                      <a:pt x="2256" y="468"/>
                    </a:lnTo>
                    <a:lnTo>
                      <a:pt x="2232" y="420"/>
                    </a:lnTo>
                    <a:lnTo>
                      <a:pt x="2220" y="372"/>
                    </a:lnTo>
                    <a:lnTo>
                      <a:pt x="2196" y="324"/>
                    </a:lnTo>
                    <a:lnTo>
                      <a:pt x="2184" y="288"/>
                    </a:lnTo>
                    <a:lnTo>
                      <a:pt x="2220" y="300"/>
                    </a:lnTo>
                    <a:lnTo>
                      <a:pt x="2292" y="312"/>
                    </a:lnTo>
                    <a:lnTo>
                      <a:pt x="2364" y="324"/>
                    </a:lnTo>
                    <a:lnTo>
                      <a:pt x="2460" y="360"/>
                    </a:lnTo>
                    <a:lnTo>
                      <a:pt x="2508" y="372"/>
                    </a:lnTo>
                    <a:lnTo>
                      <a:pt x="2604" y="408"/>
                    </a:lnTo>
                    <a:lnTo>
                      <a:pt x="2676" y="432"/>
                    </a:lnTo>
                    <a:lnTo>
                      <a:pt x="2712" y="456"/>
                    </a:lnTo>
                    <a:lnTo>
                      <a:pt x="2748" y="576"/>
                    </a:lnTo>
                    <a:lnTo>
                      <a:pt x="2772" y="648"/>
                    </a:lnTo>
                    <a:lnTo>
                      <a:pt x="2784" y="720"/>
                    </a:lnTo>
                    <a:lnTo>
                      <a:pt x="2796" y="816"/>
                    </a:lnTo>
                    <a:lnTo>
                      <a:pt x="2796" y="912"/>
                    </a:lnTo>
                    <a:lnTo>
                      <a:pt x="2796" y="1008"/>
                    </a:lnTo>
                    <a:lnTo>
                      <a:pt x="2772" y="1056"/>
                    </a:lnTo>
                    <a:lnTo>
                      <a:pt x="2760" y="1128"/>
                    </a:lnTo>
                    <a:lnTo>
                      <a:pt x="2748" y="1200"/>
                    </a:lnTo>
                    <a:lnTo>
                      <a:pt x="2712" y="1248"/>
                    </a:lnTo>
                    <a:lnTo>
                      <a:pt x="2688" y="1296"/>
                    </a:lnTo>
                    <a:lnTo>
                      <a:pt x="2652" y="1176"/>
                    </a:lnTo>
                    <a:lnTo>
                      <a:pt x="2580" y="1104"/>
                    </a:lnTo>
                    <a:lnTo>
                      <a:pt x="2568" y="1032"/>
                    </a:lnTo>
                    <a:lnTo>
                      <a:pt x="2520" y="984"/>
                    </a:lnTo>
                    <a:lnTo>
                      <a:pt x="2484" y="960"/>
                    </a:lnTo>
                    <a:lnTo>
                      <a:pt x="2448" y="960"/>
                    </a:lnTo>
                    <a:lnTo>
                      <a:pt x="2400" y="960"/>
                    </a:lnTo>
                    <a:lnTo>
                      <a:pt x="2352" y="984"/>
                    </a:lnTo>
                    <a:lnTo>
                      <a:pt x="2256" y="1032"/>
                    </a:lnTo>
                    <a:lnTo>
                      <a:pt x="2244" y="1104"/>
                    </a:lnTo>
                    <a:lnTo>
                      <a:pt x="2208" y="1200"/>
                    </a:lnTo>
                    <a:lnTo>
                      <a:pt x="2196" y="1272"/>
                    </a:lnTo>
                    <a:lnTo>
                      <a:pt x="2172" y="1308"/>
                    </a:lnTo>
                    <a:lnTo>
                      <a:pt x="2172" y="1344"/>
                    </a:lnTo>
                    <a:lnTo>
                      <a:pt x="2220" y="1392"/>
                    </a:lnTo>
                    <a:lnTo>
                      <a:pt x="2256" y="1416"/>
                    </a:lnTo>
                    <a:lnTo>
                      <a:pt x="2292" y="1392"/>
                    </a:lnTo>
                    <a:lnTo>
                      <a:pt x="2328" y="1296"/>
                    </a:lnTo>
                    <a:lnTo>
                      <a:pt x="2328" y="1248"/>
                    </a:lnTo>
                    <a:lnTo>
                      <a:pt x="2304" y="1200"/>
                    </a:lnTo>
                    <a:lnTo>
                      <a:pt x="2268" y="1176"/>
                    </a:lnTo>
                    <a:lnTo>
                      <a:pt x="2232" y="1164"/>
                    </a:lnTo>
                    <a:lnTo>
                      <a:pt x="2160" y="1164"/>
                    </a:lnTo>
                    <a:lnTo>
                      <a:pt x="2088" y="1188"/>
                    </a:lnTo>
                    <a:lnTo>
                      <a:pt x="2040" y="1200"/>
                    </a:lnTo>
                    <a:lnTo>
                      <a:pt x="1968" y="1212"/>
                    </a:lnTo>
                    <a:lnTo>
                      <a:pt x="1872" y="1260"/>
                    </a:lnTo>
                    <a:lnTo>
                      <a:pt x="1836" y="1296"/>
                    </a:lnTo>
                    <a:lnTo>
                      <a:pt x="1824" y="1332"/>
                    </a:lnTo>
                    <a:lnTo>
                      <a:pt x="1812" y="1368"/>
                    </a:lnTo>
                    <a:lnTo>
                      <a:pt x="1800" y="1416"/>
                    </a:lnTo>
                    <a:lnTo>
                      <a:pt x="1800" y="1452"/>
                    </a:lnTo>
                    <a:lnTo>
                      <a:pt x="1800" y="1488"/>
                    </a:lnTo>
                    <a:lnTo>
                      <a:pt x="1836" y="1512"/>
                    </a:lnTo>
                    <a:lnTo>
                      <a:pt x="1872" y="1524"/>
                    </a:lnTo>
                    <a:lnTo>
                      <a:pt x="1908" y="1536"/>
                    </a:lnTo>
                    <a:lnTo>
                      <a:pt x="1944" y="1500"/>
                    </a:lnTo>
                    <a:lnTo>
                      <a:pt x="1968" y="1464"/>
                    </a:lnTo>
                    <a:lnTo>
                      <a:pt x="1968" y="1428"/>
                    </a:lnTo>
                    <a:lnTo>
                      <a:pt x="1944" y="1392"/>
                    </a:lnTo>
                    <a:lnTo>
                      <a:pt x="1908" y="1356"/>
                    </a:lnTo>
                    <a:lnTo>
                      <a:pt x="1860" y="1344"/>
                    </a:lnTo>
                    <a:lnTo>
                      <a:pt x="1812" y="1356"/>
                    </a:lnTo>
                    <a:lnTo>
                      <a:pt x="1764" y="1380"/>
                    </a:lnTo>
                    <a:lnTo>
                      <a:pt x="1728" y="1404"/>
                    </a:lnTo>
                    <a:lnTo>
                      <a:pt x="1692" y="1428"/>
                    </a:lnTo>
                    <a:lnTo>
                      <a:pt x="1656" y="1464"/>
                    </a:lnTo>
                    <a:lnTo>
                      <a:pt x="1620" y="1512"/>
                    </a:lnTo>
                    <a:lnTo>
                      <a:pt x="1596" y="1548"/>
                    </a:lnTo>
                    <a:lnTo>
                      <a:pt x="1572" y="1596"/>
                    </a:lnTo>
                    <a:lnTo>
                      <a:pt x="1560" y="1680"/>
                    </a:lnTo>
                    <a:lnTo>
                      <a:pt x="1560" y="1716"/>
                    </a:lnTo>
                    <a:lnTo>
                      <a:pt x="1596" y="1752"/>
                    </a:lnTo>
                    <a:lnTo>
                      <a:pt x="1644" y="1764"/>
                    </a:lnTo>
                    <a:lnTo>
                      <a:pt x="1680" y="1764"/>
                    </a:lnTo>
                    <a:lnTo>
                      <a:pt x="1716" y="1740"/>
                    </a:lnTo>
                    <a:lnTo>
                      <a:pt x="1740" y="1704"/>
                    </a:lnTo>
                    <a:lnTo>
                      <a:pt x="1740" y="1656"/>
                    </a:lnTo>
                    <a:lnTo>
                      <a:pt x="1716" y="1620"/>
                    </a:lnTo>
                    <a:lnTo>
                      <a:pt x="1680" y="1596"/>
                    </a:lnTo>
                    <a:lnTo>
                      <a:pt x="1644" y="1584"/>
                    </a:lnTo>
                    <a:lnTo>
                      <a:pt x="1548" y="1584"/>
                    </a:lnTo>
                    <a:lnTo>
                      <a:pt x="1476" y="1572"/>
                    </a:lnTo>
                    <a:lnTo>
                      <a:pt x="1428" y="1572"/>
                    </a:lnTo>
                    <a:lnTo>
                      <a:pt x="1356" y="1572"/>
                    </a:lnTo>
                    <a:lnTo>
                      <a:pt x="1308" y="1584"/>
                    </a:lnTo>
                    <a:lnTo>
                      <a:pt x="1236" y="1596"/>
                    </a:lnTo>
                    <a:lnTo>
                      <a:pt x="1200" y="1608"/>
                    </a:lnTo>
                    <a:lnTo>
                      <a:pt x="1164" y="1632"/>
                    </a:lnTo>
                    <a:lnTo>
                      <a:pt x="1140" y="1668"/>
                    </a:lnTo>
                    <a:lnTo>
                      <a:pt x="1140" y="1704"/>
                    </a:lnTo>
                    <a:lnTo>
                      <a:pt x="1128" y="1740"/>
                    </a:lnTo>
                    <a:lnTo>
                      <a:pt x="1128" y="1776"/>
                    </a:lnTo>
                    <a:lnTo>
                      <a:pt x="1128" y="1812"/>
                    </a:lnTo>
                    <a:lnTo>
                      <a:pt x="1164" y="1860"/>
                    </a:lnTo>
                    <a:lnTo>
                      <a:pt x="1200" y="1884"/>
                    </a:lnTo>
                    <a:lnTo>
                      <a:pt x="1248" y="1920"/>
                    </a:lnTo>
                    <a:lnTo>
                      <a:pt x="1296" y="1944"/>
                    </a:lnTo>
                    <a:lnTo>
                      <a:pt x="1344" y="1956"/>
                    </a:lnTo>
                    <a:lnTo>
                      <a:pt x="1380" y="1956"/>
                    </a:lnTo>
                    <a:lnTo>
                      <a:pt x="1428" y="1956"/>
                    </a:lnTo>
                    <a:lnTo>
                      <a:pt x="1512" y="1956"/>
                    </a:lnTo>
                    <a:lnTo>
                      <a:pt x="1584" y="1956"/>
                    </a:lnTo>
                    <a:lnTo>
                      <a:pt x="1656" y="1956"/>
                    </a:lnTo>
                    <a:lnTo>
                      <a:pt x="1728" y="1956"/>
                    </a:lnTo>
                    <a:lnTo>
                      <a:pt x="1800" y="1956"/>
                    </a:lnTo>
                    <a:lnTo>
                      <a:pt x="1836" y="1956"/>
                    </a:lnTo>
                    <a:lnTo>
                      <a:pt x="1872" y="1932"/>
                    </a:lnTo>
                    <a:lnTo>
                      <a:pt x="1908" y="1908"/>
                    </a:lnTo>
                    <a:lnTo>
                      <a:pt x="1944" y="1872"/>
                    </a:lnTo>
                    <a:lnTo>
                      <a:pt x="1980" y="1848"/>
                    </a:lnTo>
                    <a:lnTo>
                      <a:pt x="2004" y="1812"/>
                    </a:lnTo>
                    <a:lnTo>
                      <a:pt x="2040" y="1788"/>
                    </a:lnTo>
                    <a:lnTo>
                      <a:pt x="2088" y="1764"/>
                    </a:lnTo>
                    <a:lnTo>
                      <a:pt x="2136" y="1728"/>
                    </a:lnTo>
                    <a:lnTo>
                      <a:pt x="2184" y="1704"/>
                    </a:lnTo>
                    <a:lnTo>
                      <a:pt x="2220" y="1704"/>
                    </a:lnTo>
                    <a:lnTo>
                      <a:pt x="2256" y="1716"/>
                    </a:lnTo>
                    <a:lnTo>
                      <a:pt x="2292" y="1752"/>
                    </a:lnTo>
                    <a:lnTo>
                      <a:pt x="2304" y="1788"/>
                    </a:lnTo>
                    <a:lnTo>
                      <a:pt x="2316" y="1824"/>
                    </a:lnTo>
                    <a:lnTo>
                      <a:pt x="2328" y="1860"/>
                    </a:lnTo>
                    <a:lnTo>
                      <a:pt x="2364" y="1884"/>
                    </a:lnTo>
                    <a:lnTo>
                      <a:pt x="2448" y="1920"/>
                    </a:lnTo>
                    <a:lnTo>
                      <a:pt x="2544" y="1944"/>
                    </a:lnTo>
                    <a:lnTo>
                      <a:pt x="2592" y="1956"/>
                    </a:lnTo>
                    <a:lnTo>
                      <a:pt x="2664" y="1956"/>
                    </a:lnTo>
                    <a:lnTo>
                      <a:pt x="2736" y="1956"/>
                    </a:lnTo>
                    <a:lnTo>
                      <a:pt x="2784" y="1944"/>
                    </a:lnTo>
                    <a:lnTo>
                      <a:pt x="2856" y="1932"/>
                    </a:lnTo>
                    <a:lnTo>
                      <a:pt x="2904" y="1884"/>
                    </a:lnTo>
                    <a:lnTo>
                      <a:pt x="2916" y="1812"/>
                    </a:lnTo>
                    <a:lnTo>
                      <a:pt x="2940" y="1764"/>
                    </a:lnTo>
                    <a:lnTo>
                      <a:pt x="2940" y="1668"/>
                    </a:lnTo>
                    <a:lnTo>
                      <a:pt x="2928" y="1632"/>
                    </a:lnTo>
                    <a:lnTo>
                      <a:pt x="2892" y="1608"/>
                    </a:lnTo>
                    <a:lnTo>
                      <a:pt x="2856" y="1584"/>
                    </a:lnTo>
                    <a:lnTo>
                      <a:pt x="2784" y="1584"/>
                    </a:lnTo>
                    <a:lnTo>
                      <a:pt x="2712" y="1584"/>
                    </a:lnTo>
                    <a:lnTo>
                      <a:pt x="2664" y="1584"/>
                    </a:lnTo>
                    <a:lnTo>
                      <a:pt x="2592" y="1584"/>
                    </a:lnTo>
                    <a:lnTo>
                      <a:pt x="2496" y="1584"/>
                    </a:lnTo>
                    <a:lnTo>
                      <a:pt x="2424" y="1596"/>
                    </a:lnTo>
                    <a:lnTo>
                      <a:pt x="2328" y="1608"/>
                    </a:lnTo>
                    <a:lnTo>
                      <a:pt x="2256" y="1620"/>
                    </a:lnTo>
                    <a:lnTo>
                      <a:pt x="2208" y="1644"/>
                    </a:lnTo>
                    <a:lnTo>
                      <a:pt x="2184" y="1680"/>
                    </a:lnTo>
                    <a:lnTo>
                      <a:pt x="2172" y="1716"/>
                    </a:lnTo>
                    <a:lnTo>
                      <a:pt x="2220" y="1752"/>
                    </a:lnTo>
                    <a:lnTo>
                      <a:pt x="2340" y="1776"/>
                    </a:lnTo>
                    <a:lnTo>
                      <a:pt x="2376" y="1788"/>
                    </a:lnTo>
                    <a:lnTo>
                      <a:pt x="2472" y="1764"/>
                    </a:lnTo>
                    <a:lnTo>
                      <a:pt x="2544" y="1740"/>
                    </a:lnTo>
                    <a:lnTo>
                      <a:pt x="2616" y="1716"/>
                    </a:lnTo>
                    <a:lnTo>
                      <a:pt x="2712" y="1620"/>
                    </a:lnTo>
                    <a:lnTo>
                      <a:pt x="2784" y="1548"/>
                    </a:lnTo>
                    <a:lnTo>
                      <a:pt x="2808" y="1476"/>
                    </a:lnTo>
                    <a:lnTo>
                      <a:pt x="2820" y="1404"/>
                    </a:lnTo>
                    <a:lnTo>
                      <a:pt x="2832" y="1332"/>
                    </a:lnTo>
                    <a:lnTo>
                      <a:pt x="2832" y="1260"/>
                    </a:lnTo>
                    <a:lnTo>
                      <a:pt x="2796" y="1224"/>
                    </a:lnTo>
                    <a:lnTo>
                      <a:pt x="2724" y="1212"/>
                    </a:lnTo>
                    <a:lnTo>
                      <a:pt x="2604" y="1200"/>
                    </a:lnTo>
                    <a:lnTo>
                      <a:pt x="2508" y="1188"/>
                    </a:lnTo>
                    <a:lnTo>
                      <a:pt x="2364" y="1188"/>
                    </a:lnTo>
                    <a:lnTo>
                      <a:pt x="2268" y="1188"/>
                    </a:lnTo>
                    <a:lnTo>
                      <a:pt x="2172" y="1188"/>
                    </a:lnTo>
                    <a:lnTo>
                      <a:pt x="2076" y="1212"/>
                    </a:lnTo>
                    <a:lnTo>
                      <a:pt x="1980" y="1224"/>
                    </a:lnTo>
                    <a:lnTo>
                      <a:pt x="1884" y="1236"/>
                    </a:lnTo>
                    <a:lnTo>
                      <a:pt x="1812" y="1248"/>
                    </a:lnTo>
                    <a:lnTo>
                      <a:pt x="1776" y="1272"/>
                    </a:lnTo>
                    <a:lnTo>
                      <a:pt x="1728" y="1320"/>
                    </a:lnTo>
                    <a:lnTo>
                      <a:pt x="1728" y="1368"/>
                    </a:lnTo>
                    <a:lnTo>
                      <a:pt x="1716" y="1404"/>
                    </a:lnTo>
                    <a:lnTo>
                      <a:pt x="1752" y="1440"/>
                    </a:lnTo>
                    <a:lnTo>
                      <a:pt x="1848" y="1464"/>
                    </a:lnTo>
                    <a:lnTo>
                      <a:pt x="1968" y="1476"/>
                    </a:lnTo>
                    <a:lnTo>
                      <a:pt x="2040" y="1476"/>
                    </a:lnTo>
                    <a:lnTo>
                      <a:pt x="2088" y="1464"/>
                    </a:lnTo>
                    <a:lnTo>
                      <a:pt x="2160" y="1452"/>
                    </a:lnTo>
                    <a:lnTo>
                      <a:pt x="2256" y="1428"/>
                    </a:lnTo>
                    <a:lnTo>
                      <a:pt x="2328" y="1404"/>
                    </a:lnTo>
                    <a:lnTo>
                      <a:pt x="2400" y="1392"/>
                    </a:lnTo>
                    <a:lnTo>
                      <a:pt x="2424" y="1320"/>
                    </a:lnTo>
                    <a:lnTo>
                      <a:pt x="2448" y="1248"/>
                    </a:lnTo>
                    <a:lnTo>
                      <a:pt x="2484" y="1200"/>
                    </a:lnTo>
                    <a:lnTo>
                      <a:pt x="2484" y="1152"/>
                    </a:lnTo>
                    <a:lnTo>
                      <a:pt x="2460" y="1116"/>
                    </a:lnTo>
                    <a:lnTo>
                      <a:pt x="2388" y="1104"/>
                    </a:lnTo>
                    <a:lnTo>
                      <a:pt x="2316" y="1092"/>
                    </a:lnTo>
                    <a:lnTo>
                      <a:pt x="2220" y="1080"/>
                    </a:lnTo>
                    <a:lnTo>
                      <a:pt x="2076" y="1056"/>
                    </a:lnTo>
                    <a:lnTo>
                      <a:pt x="1908" y="1044"/>
                    </a:lnTo>
                    <a:lnTo>
                      <a:pt x="1764" y="1032"/>
                    </a:lnTo>
                    <a:lnTo>
                      <a:pt x="1644" y="1032"/>
                    </a:lnTo>
                    <a:lnTo>
                      <a:pt x="1572" y="1032"/>
                    </a:lnTo>
                    <a:lnTo>
                      <a:pt x="1500" y="1044"/>
                    </a:lnTo>
                    <a:lnTo>
                      <a:pt x="1428" y="1056"/>
                    </a:lnTo>
                    <a:lnTo>
                      <a:pt x="1356" y="1080"/>
                    </a:lnTo>
                    <a:lnTo>
                      <a:pt x="1284" y="1104"/>
                    </a:lnTo>
                    <a:lnTo>
                      <a:pt x="1248" y="1140"/>
                    </a:lnTo>
                    <a:lnTo>
                      <a:pt x="1236" y="1176"/>
                    </a:lnTo>
                    <a:lnTo>
                      <a:pt x="1356" y="1224"/>
                    </a:lnTo>
                    <a:lnTo>
                      <a:pt x="1452" y="1248"/>
                    </a:lnTo>
                    <a:lnTo>
                      <a:pt x="1524" y="1260"/>
                    </a:lnTo>
                    <a:lnTo>
                      <a:pt x="1620" y="1224"/>
                    </a:lnTo>
                    <a:lnTo>
                      <a:pt x="1668" y="1188"/>
                    </a:lnTo>
                    <a:lnTo>
                      <a:pt x="1716" y="1140"/>
                    </a:lnTo>
                    <a:lnTo>
                      <a:pt x="1740" y="1068"/>
                    </a:lnTo>
                    <a:lnTo>
                      <a:pt x="1812" y="996"/>
                    </a:lnTo>
                    <a:lnTo>
                      <a:pt x="1836" y="924"/>
                    </a:lnTo>
                    <a:lnTo>
                      <a:pt x="1860" y="852"/>
                    </a:lnTo>
                    <a:lnTo>
                      <a:pt x="1872" y="780"/>
                    </a:lnTo>
                    <a:lnTo>
                      <a:pt x="1872" y="732"/>
                    </a:lnTo>
                    <a:lnTo>
                      <a:pt x="1848" y="696"/>
                    </a:lnTo>
                    <a:lnTo>
                      <a:pt x="1776" y="672"/>
                    </a:lnTo>
                    <a:lnTo>
                      <a:pt x="1704" y="660"/>
                    </a:lnTo>
                    <a:lnTo>
                      <a:pt x="1608" y="648"/>
                    </a:lnTo>
                    <a:lnTo>
                      <a:pt x="1536" y="636"/>
                    </a:lnTo>
                    <a:lnTo>
                      <a:pt x="1440" y="636"/>
                    </a:lnTo>
                    <a:lnTo>
                      <a:pt x="1344" y="624"/>
                    </a:lnTo>
                    <a:lnTo>
                      <a:pt x="1248" y="624"/>
                    </a:lnTo>
                    <a:lnTo>
                      <a:pt x="1176" y="624"/>
                    </a:lnTo>
                    <a:lnTo>
                      <a:pt x="1104" y="624"/>
                    </a:lnTo>
                    <a:lnTo>
                      <a:pt x="1032" y="636"/>
                    </a:lnTo>
                    <a:lnTo>
                      <a:pt x="960" y="648"/>
                    </a:lnTo>
                    <a:lnTo>
                      <a:pt x="924" y="684"/>
                    </a:lnTo>
                    <a:lnTo>
                      <a:pt x="912" y="720"/>
                    </a:lnTo>
                    <a:lnTo>
                      <a:pt x="900" y="768"/>
                    </a:lnTo>
                    <a:lnTo>
                      <a:pt x="936" y="816"/>
                    </a:lnTo>
                    <a:lnTo>
                      <a:pt x="1008" y="840"/>
                    </a:lnTo>
                    <a:lnTo>
                      <a:pt x="1128" y="852"/>
                    </a:lnTo>
                    <a:lnTo>
                      <a:pt x="1224" y="864"/>
                    </a:lnTo>
                    <a:lnTo>
                      <a:pt x="1296" y="876"/>
                    </a:lnTo>
                    <a:lnTo>
                      <a:pt x="1392" y="876"/>
                    </a:lnTo>
                    <a:lnTo>
                      <a:pt x="1488" y="864"/>
                    </a:lnTo>
                    <a:lnTo>
                      <a:pt x="1584" y="852"/>
                    </a:lnTo>
                    <a:lnTo>
                      <a:pt x="1680" y="840"/>
                    </a:lnTo>
                    <a:lnTo>
                      <a:pt x="1776" y="816"/>
                    </a:lnTo>
                    <a:lnTo>
                      <a:pt x="1872" y="792"/>
                    </a:lnTo>
                    <a:lnTo>
                      <a:pt x="1896" y="720"/>
                    </a:lnTo>
                    <a:lnTo>
                      <a:pt x="1920" y="672"/>
                    </a:lnTo>
                    <a:lnTo>
                      <a:pt x="1920" y="624"/>
                    </a:lnTo>
                    <a:lnTo>
                      <a:pt x="1908" y="552"/>
                    </a:lnTo>
                    <a:lnTo>
                      <a:pt x="1884" y="480"/>
                    </a:lnTo>
                    <a:lnTo>
                      <a:pt x="1812" y="408"/>
                    </a:lnTo>
                    <a:lnTo>
                      <a:pt x="1716" y="384"/>
                    </a:lnTo>
                    <a:lnTo>
                      <a:pt x="1680" y="360"/>
                    </a:lnTo>
                    <a:lnTo>
                      <a:pt x="1608" y="348"/>
                    </a:lnTo>
                    <a:lnTo>
                      <a:pt x="1488" y="336"/>
                    </a:lnTo>
                    <a:lnTo>
                      <a:pt x="1368" y="324"/>
                    </a:lnTo>
                    <a:lnTo>
                      <a:pt x="1224" y="300"/>
                    </a:lnTo>
                    <a:lnTo>
                      <a:pt x="1128" y="300"/>
                    </a:lnTo>
                    <a:lnTo>
                      <a:pt x="1056" y="300"/>
                    </a:lnTo>
                    <a:lnTo>
                      <a:pt x="1008" y="300"/>
                    </a:lnTo>
                    <a:lnTo>
                      <a:pt x="960" y="324"/>
                    </a:lnTo>
                    <a:lnTo>
                      <a:pt x="888" y="336"/>
                    </a:lnTo>
                    <a:lnTo>
                      <a:pt x="852" y="372"/>
                    </a:lnTo>
                    <a:lnTo>
                      <a:pt x="852" y="408"/>
                    </a:lnTo>
                    <a:lnTo>
                      <a:pt x="840" y="456"/>
                    </a:lnTo>
                    <a:lnTo>
                      <a:pt x="888" y="504"/>
                    </a:lnTo>
                    <a:lnTo>
                      <a:pt x="960" y="516"/>
                    </a:lnTo>
                    <a:lnTo>
                      <a:pt x="1032" y="516"/>
                    </a:lnTo>
                    <a:lnTo>
                      <a:pt x="1080" y="516"/>
                    </a:lnTo>
                    <a:lnTo>
                      <a:pt x="1152" y="516"/>
                    </a:lnTo>
                    <a:lnTo>
                      <a:pt x="1188" y="516"/>
                    </a:lnTo>
                    <a:lnTo>
                      <a:pt x="1284" y="504"/>
                    </a:lnTo>
                    <a:lnTo>
                      <a:pt x="1332" y="492"/>
                    </a:lnTo>
                    <a:lnTo>
                      <a:pt x="1380" y="468"/>
                    </a:lnTo>
                    <a:lnTo>
                      <a:pt x="1416" y="444"/>
                    </a:lnTo>
                    <a:lnTo>
                      <a:pt x="1440" y="396"/>
                    </a:lnTo>
                    <a:lnTo>
                      <a:pt x="1464" y="360"/>
                    </a:lnTo>
                    <a:lnTo>
                      <a:pt x="1464" y="324"/>
                    </a:lnTo>
                    <a:lnTo>
                      <a:pt x="1464" y="288"/>
                    </a:lnTo>
                    <a:lnTo>
                      <a:pt x="1440" y="252"/>
                    </a:lnTo>
                    <a:lnTo>
                      <a:pt x="1404" y="216"/>
                    </a:lnTo>
                    <a:lnTo>
                      <a:pt x="1380" y="180"/>
                    </a:lnTo>
                    <a:lnTo>
                      <a:pt x="1344" y="156"/>
                    </a:lnTo>
                    <a:lnTo>
                      <a:pt x="1308" y="144"/>
                    </a:lnTo>
                    <a:lnTo>
                      <a:pt x="1272" y="120"/>
                    </a:lnTo>
                    <a:lnTo>
                      <a:pt x="1236" y="120"/>
                    </a:lnTo>
                    <a:lnTo>
                      <a:pt x="1200" y="108"/>
                    </a:lnTo>
                    <a:lnTo>
                      <a:pt x="1164" y="108"/>
                    </a:lnTo>
                    <a:lnTo>
                      <a:pt x="1128" y="96"/>
                    </a:lnTo>
                  </a:path>
                </a:pathLst>
              </a:custGeom>
              <a:noFill/>
              <a:ln w="50800" cap="rnd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9" name="Freeform 15"/>
              <p:cNvSpPr>
                <a:spLocks/>
              </p:cNvSpPr>
              <p:nvPr/>
            </p:nvSpPr>
            <p:spPr bwMode="auto">
              <a:xfrm>
                <a:off x="1750" y="2160"/>
                <a:ext cx="490" cy="888"/>
              </a:xfrm>
              <a:custGeom>
                <a:avLst/>
                <a:gdLst>
                  <a:gd name="T0" fmla="*/ 338 w 490"/>
                  <a:gd name="T1" fmla="*/ 0 h 888"/>
                  <a:gd name="T2" fmla="*/ 182 w 490"/>
                  <a:gd name="T3" fmla="*/ 36 h 888"/>
                  <a:gd name="T4" fmla="*/ 38 w 490"/>
                  <a:gd name="T5" fmla="*/ 96 h 888"/>
                  <a:gd name="T6" fmla="*/ 38 w 490"/>
                  <a:gd name="T7" fmla="*/ 168 h 888"/>
                  <a:gd name="T8" fmla="*/ 110 w 490"/>
                  <a:gd name="T9" fmla="*/ 192 h 888"/>
                  <a:gd name="T10" fmla="*/ 374 w 490"/>
                  <a:gd name="T11" fmla="*/ 240 h 888"/>
                  <a:gd name="T12" fmla="*/ 446 w 490"/>
                  <a:gd name="T13" fmla="*/ 192 h 888"/>
                  <a:gd name="T14" fmla="*/ 338 w 490"/>
                  <a:gd name="T15" fmla="*/ 144 h 888"/>
                  <a:gd name="T16" fmla="*/ 302 w 490"/>
                  <a:gd name="T17" fmla="*/ 132 h 888"/>
                  <a:gd name="T18" fmla="*/ 266 w 490"/>
                  <a:gd name="T19" fmla="*/ 120 h 888"/>
                  <a:gd name="T20" fmla="*/ 110 w 490"/>
                  <a:gd name="T21" fmla="*/ 132 h 888"/>
                  <a:gd name="T22" fmla="*/ 14 w 490"/>
                  <a:gd name="T23" fmla="*/ 252 h 888"/>
                  <a:gd name="T24" fmla="*/ 50 w 490"/>
                  <a:gd name="T25" fmla="*/ 360 h 888"/>
                  <a:gd name="T26" fmla="*/ 158 w 490"/>
                  <a:gd name="T27" fmla="*/ 396 h 888"/>
                  <a:gd name="T28" fmla="*/ 194 w 490"/>
                  <a:gd name="T29" fmla="*/ 408 h 888"/>
                  <a:gd name="T30" fmla="*/ 422 w 490"/>
                  <a:gd name="T31" fmla="*/ 396 h 888"/>
                  <a:gd name="T32" fmla="*/ 446 w 490"/>
                  <a:gd name="T33" fmla="*/ 336 h 888"/>
                  <a:gd name="T34" fmla="*/ 410 w 490"/>
                  <a:gd name="T35" fmla="*/ 312 h 888"/>
                  <a:gd name="T36" fmla="*/ 134 w 490"/>
                  <a:gd name="T37" fmla="*/ 324 h 888"/>
                  <a:gd name="T38" fmla="*/ 98 w 490"/>
                  <a:gd name="T39" fmla="*/ 336 h 888"/>
                  <a:gd name="T40" fmla="*/ 62 w 490"/>
                  <a:gd name="T41" fmla="*/ 408 h 888"/>
                  <a:gd name="T42" fmla="*/ 98 w 490"/>
                  <a:gd name="T43" fmla="*/ 540 h 888"/>
                  <a:gd name="T44" fmla="*/ 134 w 490"/>
                  <a:gd name="T45" fmla="*/ 552 h 888"/>
                  <a:gd name="T46" fmla="*/ 206 w 490"/>
                  <a:gd name="T47" fmla="*/ 600 h 888"/>
                  <a:gd name="T48" fmla="*/ 278 w 490"/>
                  <a:gd name="T49" fmla="*/ 624 h 888"/>
                  <a:gd name="T50" fmla="*/ 434 w 490"/>
                  <a:gd name="T51" fmla="*/ 564 h 888"/>
                  <a:gd name="T52" fmla="*/ 422 w 490"/>
                  <a:gd name="T53" fmla="*/ 528 h 888"/>
                  <a:gd name="T54" fmla="*/ 218 w 490"/>
                  <a:gd name="T55" fmla="*/ 492 h 888"/>
                  <a:gd name="T56" fmla="*/ 14 w 490"/>
                  <a:gd name="T57" fmla="*/ 540 h 888"/>
                  <a:gd name="T58" fmla="*/ 26 w 490"/>
                  <a:gd name="T59" fmla="*/ 660 h 888"/>
                  <a:gd name="T60" fmla="*/ 62 w 490"/>
                  <a:gd name="T61" fmla="*/ 672 h 888"/>
                  <a:gd name="T62" fmla="*/ 170 w 490"/>
                  <a:gd name="T63" fmla="*/ 732 h 888"/>
                  <a:gd name="T64" fmla="*/ 278 w 490"/>
                  <a:gd name="T65" fmla="*/ 768 h 888"/>
                  <a:gd name="T66" fmla="*/ 314 w 490"/>
                  <a:gd name="T67" fmla="*/ 780 h 888"/>
                  <a:gd name="T68" fmla="*/ 410 w 490"/>
                  <a:gd name="T69" fmla="*/ 768 h 888"/>
                  <a:gd name="T70" fmla="*/ 362 w 490"/>
                  <a:gd name="T71" fmla="*/ 696 h 888"/>
                  <a:gd name="T72" fmla="*/ 134 w 490"/>
                  <a:gd name="T73" fmla="*/ 744 h 888"/>
                  <a:gd name="T74" fmla="*/ 110 w 490"/>
                  <a:gd name="T75" fmla="*/ 888 h 8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90" h="888">
                    <a:moveTo>
                      <a:pt x="338" y="0"/>
                    </a:moveTo>
                    <a:cubicBezTo>
                      <a:pt x="239" y="33"/>
                      <a:pt x="291" y="20"/>
                      <a:pt x="182" y="36"/>
                    </a:cubicBezTo>
                    <a:cubicBezTo>
                      <a:pt x="126" y="55"/>
                      <a:pt x="85" y="65"/>
                      <a:pt x="38" y="96"/>
                    </a:cubicBezTo>
                    <a:cubicBezTo>
                      <a:pt x="32" y="114"/>
                      <a:pt x="12" y="150"/>
                      <a:pt x="38" y="168"/>
                    </a:cubicBezTo>
                    <a:cubicBezTo>
                      <a:pt x="59" y="183"/>
                      <a:pt x="86" y="184"/>
                      <a:pt x="110" y="192"/>
                    </a:cubicBezTo>
                    <a:cubicBezTo>
                      <a:pt x="203" y="223"/>
                      <a:pt x="269" y="231"/>
                      <a:pt x="374" y="240"/>
                    </a:cubicBezTo>
                    <a:cubicBezTo>
                      <a:pt x="386" y="238"/>
                      <a:pt x="465" y="240"/>
                      <a:pt x="446" y="192"/>
                    </a:cubicBezTo>
                    <a:cubicBezTo>
                      <a:pt x="437" y="170"/>
                      <a:pt x="339" y="144"/>
                      <a:pt x="338" y="144"/>
                    </a:cubicBezTo>
                    <a:cubicBezTo>
                      <a:pt x="326" y="140"/>
                      <a:pt x="314" y="136"/>
                      <a:pt x="302" y="132"/>
                    </a:cubicBezTo>
                    <a:cubicBezTo>
                      <a:pt x="290" y="128"/>
                      <a:pt x="266" y="120"/>
                      <a:pt x="266" y="120"/>
                    </a:cubicBezTo>
                    <a:cubicBezTo>
                      <a:pt x="214" y="124"/>
                      <a:pt x="162" y="126"/>
                      <a:pt x="110" y="132"/>
                    </a:cubicBezTo>
                    <a:cubicBezTo>
                      <a:pt x="50" y="140"/>
                      <a:pt x="42" y="209"/>
                      <a:pt x="14" y="252"/>
                    </a:cubicBezTo>
                    <a:cubicBezTo>
                      <a:pt x="18" y="276"/>
                      <a:pt x="19" y="340"/>
                      <a:pt x="50" y="360"/>
                    </a:cubicBezTo>
                    <a:cubicBezTo>
                      <a:pt x="50" y="360"/>
                      <a:pt x="140" y="390"/>
                      <a:pt x="158" y="396"/>
                    </a:cubicBezTo>
                    <a:cubicBezTo>
                      <a:pt x="170" y="400"/>
                      <a:pt x="194" y="408"/>
                      <a:pt x="194" y="408"/>
                    </a:cubicBezTo>
                    <a:cubicBezTo>
                      <a:pt x="270" y="404"/>
                      <a:pt x="347" y="406"/>
                      <a:pt x="422" y="396"/>
                    </a:cubicBezTo>
                    <a:cubicBezTo>
                      <a:pt x="462" y="390"/>
                      <a:pt x="468" y="363"/>
                      <a:pt x="446" y="336"/>
                    </a:cubicBezTo>
                    <a:cubicBezTo>
                      <a:pt x="437" y="325"/>
                      <a:pt x="422" y="320"/>
                      <a:pt x="410" y="312"/>
                    </a:cubicBezTo>
                    <a:cubicBezTo>
                      <a:pt x="318" y="316"/>
                      <a:pt x="226" y="317"/>
                      <a:pt x="134" y="324"/>
                    </a:cubicBezTo>
                    <a:cubicBezTo>
                      <a:pt x="121" y="325"/>
                      <a:pt x="107" y="327"/>
                      <a:pt x="98" y="336"/>
                    </a:cubicBezTo>
                    <a:cubicBezTo>
                      <a:pt x="79" y="355"/>
                      <a:pt x="77" y="386"/>
                      <a:pt x="62" y="408"/>
                    </a:cubicBezTo>
                    <a:cubicBezTo>
                      <a:pt x="79" y="493"/>
                      <a:pt x="68" y="449"/>
                      <a:pt x="98" y="540"/>
                    </a:cubicBezTo>
                    <a:cubicBezTo>
                      <a:pt x="102" y="552"/>
                      <a:pt x="123" y="546"/>
                      <a:pt x="134" y="552"/>
                    </a:cubicBezTo>
                    <a:cubicBezTo>
                      <a:pt x="159" y="566"/>
                      <a:pt x="179" y="591"/>
                      <a:pt x="206" y="600"/>
                    </a:cubicBezTo>
                    <a:cubicBezTo>
                      <a:pt x="230" y="608"/>
                      <a:pt x="278" y="624"/>
                      <a:pt x="278" y="624"/>
                    </a:cubicBezTo>
                    <a:cubicBezTo>
                      <a:pt x="355" y="615"/>
                      <a:pt x="410" y="636"/>
                      <a:pt x="434" y="564"/>
                    </a:cubicBezTo>
                    <a:cubicBezTo>
                      <a:pt x="430" y="552"/>
                      <a:pt x="432" y="535"/>
                      <a:pt x="422" y="528"/>
                    </a:cubicBezTo>
                    <a:cubicBezTo>
                      <a:pt x="378" y="496"/>
                      <a:pt x="254" y="495"/>
                      <a:pt x="218" y="492"/>
                    </a:cubicBezTo>
                    <a:cubicBezTo>
                      <a:pt x="120" y="501"/>
                      <a:pt x="86" y="492"/>
                      <a:pt x="14" y="540"/>
                    </a:cubicBezTo>
                    <a:cubicBezTo>
                      <a:pt x="4" y="570"/>
                      <a:pt x="0" y="634"/>
                      <a:pt x="26" y="660"/>
                    </a:cubicBezTo>
                    <a:cubicBezTo>
                      <a:pt x="35" y="669"/>
                      <a:pt x="51" y="666"/>
                      <a:pt x="62" y="672"/>
                    </a:cubicBezTo>
                    <a:cubicBezTo>
                      <a:pt x="98" y="690"/>
                      <a:pt x="133" y="716"/>
                      <a:pt x="170" y="732"/>
                    </a:cubicBezTo>
                    <a:cubicBezTo>
                      <a:pt x="205" y="747"/>
                      <a:pt x="242" y="756"/>
                      <a:pt x="278" y="768"/>
                    </a:cubicBezTo>
                    <a:cubicBezTo>
                      <a:pt x="290" y="772"/>
                      <a:pt x="314" y="780"/>
                      <a:pt x="314" y="780"/>
                    </a:cubicBezTo>
                    <a:cubicBezTo>
                      <a:pt x="346" y="776"/>
                      <a:pt x="380" y="780"/>
                      <a:pt x="410" y="768"/>
                    </a:cubicBezTo>
                    <a:cubicBezTo>
                      <a:pt x="490" y="736"/>
                      <a:pt x="380" y="702"/>
                      <a:pt x="362" y="696"/>
                    </a:cubicBezTo>
                    <a:cubicBezTo>
                      <a:pt x="250" y="705"/>
                      <a:pt x="213" y="692"/>
                      <a:pt x="134" y="744"/>
                    </a:cubicBezTo>
                    <a:cubicBezTo>
                      <a:pt x="102" y="839"/>
                      <a:pt x="110" y="791"/>
                      <a:pt x="110" y="888"/>
                    </a:cubicBezTo>
                  </a:path>
                </a:pathLst>
              </a:custGeom>
              <a:noFill/>
              <a:ln w="5715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0" name="Freeform 16"/>
              <p:cNvSpPr>
                <a:spLocks/>
              </p:cNvSpPr>
              <p:nvPr/>
            </p:nvSpPr>
            <p:spPr bwMode="auto">
              <a:xfrm>
                <a:off x="2256" y="2256"/>
                <a:ext cx="624" cy="684"/>
              </a:xfrm>
              <a:custGeom>
                <a:avLst/>
                <a:gdLst>
                  <a:gd name="T0" fmla="*/ 0 w 624"/>
                  <a:gd name="T1" fmla="*/ 684 h 684"/>
                  <a:gd name="T2" fmla="*/ 12 w 624"/>
                  <a:gd name="T3" fmla="*/ 396 h 684"/>
                  <a:gd name="T4" fmla="*/ 144 w 624"/>
                  <a:gd name="T5" fmla="*/ 528 h 684"/>
                  <a:gd name="T6" fmla="*/ 144 w 624"/>
                  <a:gd name="T7" fmla="*/ 240 h 684"/>
                  <a:gd name="T8" fmla="*/ 288 w 624"/>
                  <a:gd name="T9" fmla="*/ 384 h 684"/>
                  <a:gd name="T10" fmla="*/ 288 w 624"/>
                  <a:gd name="T11" fmla="*/ 144 h 684"/>
                  <a:gd name="T12" fmla="*/ 480 w 624"/>
                  <a:gd name="T13" fmla="*/ 240 h 684"/>
                  <a:gd name="T14" fmla="*/ 432 w 624"/>
                  <a:gd name="T15" fmla="*/ 0 h 684"/>
                  <a:gd name="T16" fmla="*/ 624 w 624"/>
                  <a:gd name="T17" fmla="*/ 96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4" h="684">
                    <a:moveTo>
                      <a:pt x="0" y="684"/>
                    </a:moveTo>
                    <a:cubicBezTo>
                      <a:pt x="15" y="476"/>
                      <a:pt x="12" y="572"/>
                      <a:pt x="12" y="396"/>
                    </a:cubicBezTo>
                    <a:lnTo>
                      <a:pt x="144" y="528"/>
                    </a:lnTo>
                    <a:lnTo>
                      <a:pt x="144" y="240"/>
                    </a:lnTo>
                    <a:lnTo>
                      <a:pt x="288" y="384"/>
                    </a:lnTo>
                    <a:lnTo>
                      <a:pt x="288" y="144"/>
                    </a:lnTo>
                    <a:lnTo>
                      <a:pt x="480" y="240"/>
                    </a:lnTo>
                    <a:lnTo>
                      <a:pt x="432" y="0"/>
                    </a:lnTo>
                    <a:lnTo>
                      <a:pt x="624" y="96"/>
                    </a:lnTo>
                  </a:path>
                </a:pathLst>
              </a:custGeom>
              <a:noFill/>
              <a:ln w="57150">
                <a:solidFill>
                  <a:srgbClr val="00CC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41" name="Group 17"/>
            <p:cNvGrpSpPr>
              <a:grpSpLocks/>
            </p:cNvGrpSpPr>
            <p:nvPr/>
          </p:nvGrpSpPr>
          <p:grpSpPr bwMode="auto">
            <a:xfrm>
              <a:off x="1824" y="2208"/>
              <a:ext cx="1392" cy="1200"/>
              <a:chOff x="1728" y="2112"/>
              <a:chExt cx="1392" cy="1200"/>
            </a:xfrm>
          </p:grpSpPr>
          <p:sp>
            <p:nvSpPr>
              <p:cNvPr id="26642" name="Freeform 18"/>
              <p:cNvSpPr>
                <a:spLocks/>
              </p:cNvSpPr>
              <p:nvPr/>
            </p:nvSpPr>
            <p:spPr bwMode="auto">
              <a:xfrm>
                <a:off x="1728" y="2112"/>
                <a:ext cx="1392" cy="1200"/>
              </a:xfrm>
              <a:custGeom>
                <a:avLst/>
                <a:gdLst>
                  <a:gd name="T0" fmla="*/ 1404 w 3169"/>
                  <a:gd name="T1" fmla="*/ 0 h 2185"/>
                  <a:gd name="T2" fmla="*/ 588 w 3169"/>
                  <a:gd name="T3" fmla="*/ 24 h 2185"/>
                  <a:gd name="T4" fmla="*/ 12 w 3169"/>
                  <a:gd name="T5" fmla="*/ 336 h 2185"/>
                  <a:gd name="T6" fmla="*/ 0 w 3169"/>
                  <a:gd name="T7" fmla="*/ 984 h 2185"/>
                  <a:gd name="T8" fmla="*/ 108 w 3169"/>
                  <a:gd name="T9" fmla="*/ 1584 h 2185"/>
                  <a:gd name="T10" fmla="*/ 768 w 3169"/>
                  <a:gd name="T11" fmla="*/ 2016 h 2185"/>
                  <a:gd name="T12" fmla="*/ 1728 w 3169"/>
                  <a:gd name="T13" fmla="*/ 2136 h 2185"/>
                  <a:gd name="T14" fmla="*/ 2724 w 3169"/>
                  <a:gd name="T15" fmla="*/ 2136 h 2185"/>
                  <a:gd name="T16" fmla="*/ 3168 w 3169"/>
                  <a:gd name="T17" fmla="*/ 1272 h 2185"/>
                  <a:gd name="T18" fmla="*/ 2808 w 3169"/>
                  <a:gd name="T19" fmla="*/ 288 h 2185"/>
                  <a:gd name="T20" fmla="*/ 2076 w 3169"/>
                  <a:gd name="T21" fmla="*/ 24 h 2185"/>
                  <a:gd name="T22" fmla="*/ 1608 w 3169"/>
                  <a:gd name="T23" fmla="*/ 120 h 2185"/>
                  <a:gd name="T24" fmla="*/ 852 w 3169"/>
                  <a:gd name="T25" fmla="*/ 96 h 2185"/>
                  <a:gd name="T26" fmla="*/ 204 w 3169"/>
                  <a:gd name="T27" fmla="*/ 228 h 2185"/>
                  <a:gd name="T28" fmla="*/ 912 w 3169"/>
                  <a:gd name="T29" fmla="*/ 492 h 2185"/>
                  <a:gd name="T30" fmla="*/ 504 w 3169"/>
                  <a:gd name="T31" fmla="*/ 324 h 2185"/>
                  <a:gd name="T32" fmla="*/ 168 w 3169"/>
                  <a:gd name="T33" fmla="*/ 660 h 2185"/>
                  <a:gd name="T34" fmla="*/ 960 w 3169"/>
                  <a:gd name="T35" fmla="*/ 828 h 2185"/>
                  <a:gd name="T36" fmla="*/ 600 w 3169"/>
                  <a:gd name="T37" fmla="*/ 660 h 2185"/>
                  <a:gd name="T38" fmla="*/ 192 w 3169"/>
                  <a:gd name="T39" fmla="*/ 888 h 2185"/>
                  <a:gd name="T40" fmla="*/ 864 w 3169"/>
                  <a:gd name="T41" fmla="*/ 1212 h 2185"/>
                  <a:gd name="T42" fmla="*/ 564 w 3169"/>
                  <a:gd name="T43" fmla="*/ 1020 h 2185"/>
                  <a:gd name="T44" fmla="*/ 84 w 3169"/>
                  <a:gd name="T45" fmla="*/ 1248 h 2185"/>
                  <a:gd name="T46" fmla="*/ 852 w 3169"/>
                  <a:gd name="T47" fmla="*/ 1500 h 2185"/>
                  <a:gd name="T48" fmla="*/ 576 w 3169"/>
                  <a:gd name="T49" fmla="*/ 1368 h 2185"/>
                  <a:gd name="T50" fmla="*/ 252 w 3169"/>
                  <a:gd name="T51" fmla="*/ 1644 h 2185"/>
                  <a:gd name="T52" fmla="*/ 804 w 3169"/>
                  <a:gd name="T53" fmla="*/ 1788 h 2185"/>
                  <a:gd name="T54" fmla="*/ 1188 w 3169"/>
                  <a:gd name="T55" fmla="*/ 1368 h 2185"/>
                  <a:gd name="T56" fmla="*/ 1368 w 3169"/>
                  <a:gd name="T57" fmla="*/ 1200 h 2185"/>
                  <a:gd name="T58" fmla="*/ 1584 w 3169"/>
                  <a:gd name="T59" fmla="*/ 816 h 2185"/>
                  <a:gd name="T60" fmla="*/ 1860 w 3169"/>
                  <a:gd name="T61" fmla="*/ 684 h 2185"/>
                  <a:gd name="T62" fmla="*/ 2280 w 3169"/>
                  <a:gd name="T63" fmla="*/ 732 h 2185"/>
                  <a:gd name="T64" fmla="*/ 2220 w 3169"/>
                  <a:gd name="T65" fmla="*/ 300 h 2185"/>
                  <a:gd name="T66" fmla="*/ 2796 w 3169"/>
                  <a:gd name="T67" fmla="*/ 816 h 2185"/>
                  <a:gd name="T68" fmla="*/ 2520 w 3169"/>
                  <a:gd name="T69" fmla="*/ 984 h 2185"/>
                  <a:gd name="T70" fmla="*/ 2220 w 3169"/>
                  <a:gd name="T71" fmla="*/ 1392 h 2185"/>
                  <a:gd name="T72" fmla="*/ 1968 w 3169"/>
                  <a:gd name="T73" fmla="*/ 1212 h 2185"/>
                  <a:gd name="T74" fmla="*/ 1944 w 3169"/>
                  <a:gd name="T75" fmla="*/ 1500 h 2185"/>
                  <a:gd name="T76" fmla="*/ 1620 w 3169"/>
                  <a:gd name="T77" fmla="*/ 1512 h 2185"/>
                  <a:gd name="T78" fmla="*/ 1716 w 3169"/>
                  <a:gd name="T79" fmla="*/ 1620 h 2185"/>
                  <a:gd name="T80" fmla="*/ 1140 w 3169"/>
                  <a:gd name="T81" fmla="*/ 1668 h 2185"/>
                  <a:gd name="T82" fmla="*/ 1428 w 3169"/>
                  <a:gd name="T83" fmla="*/ 1956 h 2185"/>
                  <a:gd name="T84" fmla="*/ 2004 w 3169"/>
                  <a:gd name="T85" fmla="*/ 1812 h 2185"/>
                  <a:gd name="T86" fmla="*/ 2364 w 3169"/>
                  <a:gd name="T87" fmla="*/ 1884 h 2185"/>
                  <a:gd name="T88" fmla="*/ 2940 w 3169"/>
                  <a:gd name="T89" fmla="*/ 1668 h 2185"/>
                  <a:gd name="T90" fmla="*/ 2256 w 3169"/>
                  <a:gd name="T91" fmla="*/ 1620 h 2185"/>
                  <a:gd name="T92" fmla="*/ 2784 w 3169"/>
                  <a:gd name="T93" fmla="*/ 1548 h 2185"/>
                  <a:gd name="T94" fmla="*/ 2172 w 3169"/>
                  <a:gd name="T95" fmla="*/ 1188 h 2185"/>
                  <a:gd name="T96" fmla="*/ 1968 w 3169"/>
                  <a:gd name="T97" fmla="*/ 1476 h 2185"/>
                  <a:gd name="T98" fmla="*/ 2460 w 3169"/>
                  <a:gd name="T99" fmla="*/ 1116 h 2185"/>
                  <a:gd name="T100" fmla="*/ 1356 w 3169"/>
                  <a:gd name="T101" fmla="*/ 1080 h 2185"/>
                  <a:gd name="T102" fmla="*/ 1812 w 3169"/>
                  <a:gd name="T103" fmla="*/ 996 h 2185"/>
                  <a:gd name="T104" fmla="*/ 1344 w 3169"/>
                  <a:gd name="T105" fmla="*/ 624 h 2185"/>
                  <a:gd name="T106" fmla="*/ 1128 w 3169"/>
                  <a:gd name="T107" fmla="*/ 852 h 2185"/>
                  <a:gd name="T108" fmla="*/ 1920 w 3169"/>
                  <a:gd name="T109" fmla="*/ 624 h 2185"/>
                  <a:gd name="T110" fmla="*/ 1056 w 3169"/>
                  <a:gd name="T111" fmla="*/ 300 h 2185"/>
                  <a:gd name="T112" fmla="*/ 1152 w 3169"/>
                  <a:gd name="T113" fmla="*/ 516 h 2185"/>
                  <a:gd name="T114" fmla="*/ 1404 w 3169"/>
                  <a:gd name="T115" fmla="*/ 216 h 2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169" h="2185">
                    <a:moveTo>
                      <a:pt x="1908" y="0"/>
                    </a:moveTo>
                    <a:lnTo>
                      <a:pt x="1872" y="24"/>
                    </a:lnTo>
                    <a:lnTo>
                      <a:pt x="1824" y="24"/>
                    </a:lnTo>
                    <a:lnTo>
                      <a:pt x="1752" y="12"/>
                    </a:lnTo>
                    <a:lnTo>
                      <a:pt x="1680" y="12"/>
                    </a:lnTo>
                    <a:lnTo>
                      <a:pt x="1644" y="12"/>
                    </a:lnTo>
                    <a:lnTo>
                      <a:pt x="1608" y="0"/>
                    </a:lnTo>
                    <a:lnTo>
                      <a:pt x="1572" y="0"/>
                    </a:lnTo>
                    <a:lnTo>
                      <a:pt x="1536" y="0"/>
                    </a:lnTo>
                    <a:lnTo>
                      <a:pt x="1500" y="0"/>
                    </a:lnTo>
                    <a:lnTo>
                      <a:pt x="1404" y="0"/>
                    </a:lnTo>
                    <a:lnTo>
                      <a:pt x="1332" y="0"/>
                    </a:lnTo>
                    <a:lnTo>
                      <a:pt x="1260" y="0"/>
                    </a:lnTo>
                    <a:lnTo>
                      <a:pt x="1188" y="12"/>
                    </a:lnTo>
                    <a:lnTo>
                      <a:pt x="1116" y="12"/>
                    </a:lnTo>
                    <a:lnTo>
                      <a:pt x="1044" y="12"/>
                    </a:lnTo>
                    <a:lnTo>
                      <a:pt x="972" y="12"/>
                    </a:lnTo>
                    <a:lnTo>
                      <a:pt x="900" y="12"/>
                    </a:lnTo>
                    <a:lnTo>
                      <a:pt x="828" y="24"/>
                    </a:lnTo>
                    <a:lnTo>
                      <a:pt x="756" y="24"/>
                    </a:lnTo>
                    <a:lnTo>
                      <a:pt x="684" y="24"/>
                    </a:lnTo>
                    <a:lnTo>
                      <a:pt x="588" y="24"/>
                    </a:lnTo>
                    <a:lnTo>
                      <a:pt x="516" y="36"/>
                    </a:lnTo>
                    <a:lnTo>
                      <a:pt x="396" y="48"/>
                    </a:lnTo>
                    <a:lnTo>
                      <a:pt x="324" y="60"/>
                    </a:lnTo>
                    <a:lnTo>
                      <a:pt x="228" y="84"/>
                    </a:lnTo>
                    <a:lnTo>
                      <a:pt x="180" y="96"/>
                    </a:lnTo>
                    <a:lnTo>
                      <a:pt x="132" y="132"/>
                    </a:lnTo>
                    <a:lnTo>
                      <a:pt x="84" y="180"/>
                    </a:lnTo>
                    <a:lnTo>
                      <a:pt x="48" y="216"/>
                    </a:lnTo>
                    <a:lnTo>
                      <a:pt x="36" y="252"/>
                    </a:lnTo>
                    <a:lnTo>
                      <a:pt x="24" y="288"/>
                    </a:lnTo>
                    <a:lnTo>
                      <a:pt x="12" y="336"/>
                    </a:lnTo>
                    <a:lnTo>
                      <a:pt x="0" y="408"/>
                    </a:lnTo>
                    <a:lnTo>
                      <a:pt x="0" y="456"/>
                    </a:lnTo>
                    <a:lnTo>
                      <a:pt x="0" y="492"/>
                    </a:lnTo>
                    <a:lnTo>
                      <a:pt x="0" y="528"/>
                    </a:lnTo>
                    <a:lnTo>
                      <a:pt x="0" y="564"/>
                    </a:lnTo>
                    <a:lnTo>
                      <a:pt x="0" y="636"/>
                    </a:lnTo>
                    <a:lnTo>
                      <a:pt x="0" y="708"/>
                    </a:lnTo>
                    <a:lnTo>
                      <a:pt x="0" y="804"/>
                    </a:lnTo>
                    <a:lnTo>
                      <a:pt x="0" y="876"/>
                    </a:lnTo>
                    <a:lnTo>
                      <a:pt x="0" y="948"/>
                    </a:lnTo>
                    <a:lnTo>
                      <a:pt x="0" y="984"/>
                    </a:lnTo>
                    <a:lnTo>
                      <a:pt x="0" y="1032"/>
                    </a:lnTo>
                    <a:lnTo>
                      <a:pt x="0" y="1080"/>
                    </a:lnTo>
                    <a:lnTo>
                      <a:pt x="0" y="1128"/>
                    </a:lnTo>
                    <a:lnTo>
                      <a:pt x="0" y="1224"/>
                    </a:lnTo>
                    <a:lnTo>
                      <a:pt x="0" y="1320"/>
                    </a:lnTo>
                    <a:lnTo>
                      <a:pt x="12" y="1356"/>
                    </a:lnTo>
                    <a:lnTo>
                      <a:pt x="24" y="1404"/>
                    </a:lnTo>
                    <a:lnTo>
                      <a:pt x="48" y="1452"/>
                    </a:lnTo>
                    <a:lnTo>
                      <a:pt x="60" y="1488"/>
                    </a:lnTo>
                    <a:lnTo>
                      <a:pt x="96" y="1512"/>
                    </a:lnTo>
                    <a:lnTo>
                      <a:pt x="108" y="1584"/>
                    </a:lnTo>
                    <a:lnTo>
                      <a:pt x="132" y="1656"/>
                    </a:lnTo>
                    <a:lnTo>
                      <a:pt x="204" y="1752"/>
                    </a:lnTo>
                    <a:lnTo>
                      <a:pt x="240" y="1800"/>
                    </a:lnTo>
                    <a:lnTo>
                      <a:pt x="276" y="1848"/>
                    </a:lnTo>
                    <a:lnTo>
                      <a:pt x="312" y="1872"/>
                    </a:lnTo>
                    <a:lnTo>
                      <a:pt x="360" y="1920"/>
                    </a:lnTo>
                    <a:lnTo>
                      <a:pt x="432" y="1944"/>
                    </a:lnTo>
                    <a:lnTo>
                      <a:pt x="504" y="1956"/>
                    </a:lnTo>
                    <a:lnTo>
                      <a:pt x="624" y="1992"/>
                    </a:lnTo>
                    <a:lnTo>
                      <a:pt x="696" y="2016"/>
                    </a:lnTo>
                    <a:lnTo>
                      <a:pt x="768" y="2016"/>
                    </a:lnTo>
                    <a:lnTo>
                      <a:pt x="864" y="2028"/>
                    </a:lnTo>
                    <a:lnTo>
                      <a:pt x="936" y="2028"/>
                    </a:lnTo>
                    <a:lnTo>
                      <a:pt x="1008" y="2028"/>
                    </a:lnTo>
                    <a:lnTo>
                      <a:pt x="1104" y="2040"/>
                    </a:lnTo>
                    <a:lnTo>
                      <a:pt x="1176" y="2040"/>
                    </a:lnTo>
                    <a:lnTo>
                      <a:pt x="1248" y="2040"/>
                    </a:lnTo>
                    <a:lnTo>
                      <a:pt x="1368" y="2064"/>
                    </a:lnTo>
                    <a:lnTo>
                      <a:pt x="1464" y="2076"/>
                    </a:lnTo>
                    <a:lnTo>
                      <a:pt x="1560" y="2088"/>
                    </a:lnTo>
                    <a:lnTo>
                      <a:pt x="1656" y="2112"/>
                    </a:lnTo>
                    <a:lnTo>
                      <a:pt x="1728" y="2136"/>
                    </a:lnTo>
                    <a:lnTo>
                      <a:pt x="1800" y="2148"/>
                    </a:lnTo>
                    <a:lnTo>
                      <a:pt x="1848" y="2160"/>
                    </a:lnTo>
                    <a:lnTo>
                      <a:pt x="1920" y="2172"/>
                    </a:lnTo>
                    <a:lnTo>
                      <a:pt x="1992" y="2172"/>
                    </a:lnTo>
                    <a:lnTo>
                      <a:pt x="2088" y="2184"/>
                    </a:lnTo>
                    <a:lnTo>
                      <a:pt x="2184" y="2184"/>
                    </a:lnTo>
                    <a:lnTo>
                      <a:pt x="2328" y="2184"/>
                    </a:lnTo>
                    <a:lnTo>
                      <a:pt x="2472" y="2172"/>
                    </a:lnTo>
                    <a:lnTo>
                      <a:pt x="2592" y="2160"/>
                    </a:lnTo>
                    <a:lnTo>
                      <a:pt x="2688" y="2148"/>
                    </a:lnTo>
                    <a:lnTo>
                      <a:pt x="2724" y="2136"/>
                    </a:lnTo>
                    <a:lnTo>
                      <a:pt x="2820" y="2112"/>
                    </a:lnTo>
                    <a:lnTo>
                      <a:pt x="2916" y="2040"/>
                    </a:lnTo>
                    <a:lnTo>
                      <a:pt x="2988" y="2016"/>
                    </a:lnTo>
                    <a:lnTo>
                      <a:pt x="3060" y="1944"/>
                    </a:lnTo>
                    <a:lnTo>
                      <a:pt x="3132" y="1848"/>
                    </a:lnTo>
                    <a:lnTo>
                      <a:pt x="3144" y="1728"/>
                    </a:lnTo>
                    <a:lnTo>
                      <a:pt x="3156" y="1656"/>
                    </a:lnTo>
                    <a:lnTo>
                      <a:pt x="3168" y="1560"/>
                    </a:lnTo>
                    <a:lnTo>
                      <a:pt x="3168" y="1464"/>
                    </a:lnTo>
                    <a:lnTo>
                      <a:pt x="3168" y="1392"/>
                    </a:lnTo>
                    <a:lnTo>
                      <a:pt x="3168" y="1272"/>
                    </a:lnTo>
                    <a:lnTo>
                      <a:pt x="3156" y="1176"/>
                    </a:lnTo>
                    <a:lnTo>
                      <a:pt x="3156" y="1080"/>
                    </a:lnTo>
                    <a:lnTo>
                      <a:pt x="3144" y="984"/>
                    </a:lnTo>
                    <a:lnTo>
                      <a:pt x="3120" y="864"/>
                    </a:lnTo>
                    <a:lnTo>
                      <a:pt x="3096" y="768"/>
                    </a:lnTo>
                    <a:lnTo>
                      <a:pt x="3072" y="696"/>
                    </a:lnTo>
                    <a:lnTo>
                      <a:pt x="3048" y="624"/>
                    </a:lnTo>
                    <a:lnTo>
                      <a:pt x="2976" y="528"/>
                    </a:lnTo>
                    <a:lnTo>
                      <a:pt x="2904" y="456"/>
                    </a:lnTo>
                    <a:lnTo>
                      <a:pt x="2832" y="384"/>
                    </a:lnTo>
                    <a:lnTo>
                      <a:pt x="2808" y="288"/>
                    </a:lnTo>
                    <a:lnTo>
                      <a:pt x="2760" y="240"/>
                    </a:lnTo>
                    <a:lnTo>
                      <a:pt x="2664" y="204"/>
                    </a:lnTo>
                    <a:lnTo>
                      <a:pt x="2628" y="168"/>
                    </a:lnTo>
                    <a:lnTo>
                      <a:pt x="2580" y="144"/>
                    </a:lnTo>
                    <a:lnTo>
                      <a:pt x="2484" y="108"/>
                    </a:lnTo>
                    <a:lnTo>
                      <a:pt x="2412" y="96"/>
                    </a:lnTo>
                    <a:lnTo>
                      <a:pt x="2292" y="60"/>
                    </a:lnTo>
                    <a:lnTo>
                      <a:pt x="2196" y="48"/>
                    </a:lnTo>
                    <a:lnTo>
                      <a:pt x="2148" y="36"/>
                    </a:lnTo>
                    <a:lnTo>
                      <a:pt x="2112" y="24"/>
                    </a:lnTo>
                    <a:lnTo>
                      <a:pt x="2076" y="24"/>
                    </a:lnTo>
                    <a:lnTo>
                      <a:pt x="2040" y="12"/>
                    </a:lnTo>
                    <a:lnTo>
                      <a:pt x="2004" y="12"/>
                    </a:lnTo>
                    <a:lnTo>
                      <a:pt x="1968" y="12"/>
                    </a:lnTo>
                    <a:lnTo>
                      <a:pt x="1932" y="12"/>
                    </a:lnTo>
                    <a:lnTo>
                      <a:pt x="1896" y="12"/>
                    </a:lnTo>
                    <a:lnTo>
                      <a:pt x="1860" y="36"/>
                    </a:lnTo>
                    <a:lnTo>
                      <a:pt x="1788" y="48"/>
                    </a:lnTo>
                    <a:lnTo>
                      <a:pt x="1716" y="72"/>
                    </a:lnTo>
                    <a:lnTo>
                      <a:pt x="1680" y="84"/>
                    </a:lnTo>
                    <a:lnTo>
                      <a:pt x="1644" y="108"/>
                    </a:lnTo>
                    <a:lnTo>
                      <a:pt x="1608" y="120"/>
                    </a:lnTo>
                    <a:lnTo>
                      <a:pt x="1560" y="132"/>
                    </a:lnTo>
                    <a:lnTo>
                      <a:pt x="1524" y="132"/>
                    </a:lnTo>
                    <a:lnTo>
                      <a:pt x="1488" y="132"/>
                    </a:lnTo>
                    <a:lnTo>
                      <a:pt x="1452" y="120"/>
                    </a:lnTo>
                    <a:lnTo>
                      <a:pt x="1356" y="108"/>
                    </a:lnTo>
                    <a:lnTo>
                      <a:pt x="1308" y="108"/>
                    </a:lnTo>
                    <a:lnTo>
                      <a:pt x="1188" y="96"/>
                    </a:lnTo>
                    <a:lnTo>
                      <a:pt x="1092" y="96"/>
                    </a:lnTo>
                    <a:lnTo>
                      <a:pt x="1020" y="96"/>
                    </a:lnTo>
                    <a:lnTo>
                      <a:pt x="924" y="96"/>
                    </a:lnTo>
                    <a:lnTo>
                      <a:pt x="852" y="96"/>
                    </a:lnTo>
                    <a:lnTo>
                      <a:pt x="780" y="96"/>
                    </a:lnTo>
                    <a:lnTo>
                      <a:pt x="744" y="96"/>
                    </a:lnTo>
                    <a:lnTo>
                      <a:pt x="708" y="96"/>
                    </a:lnTo>
                    <a:lnTo>
                      <a:pt x="612" y="108"/>
                    </a:lnTo>
                    <a:lnTo>
                      <a:pt x="516" y="108"/>
                    </a:lnTo>
                    <a:lnTo>
                      <a:pt x="444" y="120"/>
                    </a:lnTo>
                    <a:lnTo>
                      <a:pt x="372" y="132"/>
                    </a:lnTo>
                    <a:lnTo>
                      <a:pt x="276" y="144"/>
                    </a:lnTo>
                    <a:lnTo>
                      <a:pt x="240" y="144"/>
                    </a:lnTo>
                    <a:lnTo>
                      <a:pt x="204" y="180"/>
                    </a:lnTo>
                    <a:lnTo>
                      <a:pt x="204" y="228"/>
                    </a:lnTo>
                    <a:lnTo>
                      <a:pt x="204" y="300"/>
                    </a:lnTo>
                    <a:lnTo>
                      <a:pt x="204" y="336"/>
                    </a:lnTo>
                    <a:lnTo>
                      <a:pt x="228" y="372"/>
                    </a:lnTo>
                    <a:lnTo>
                      <a:pt x="264" y="396"/>
                    </a:lnTo>
                    <a:lnTo>
                      <a:pt x="360" y="420"/>
                    </a:lnTo>
                    <a:lnTo>
                      <a:pt x="456" y="444"/>
                    </a:lnTo>
                    <a:lnTo>
                      <a:pt x="552" y="456"/>
                    </a:lnTo>
                    <a:lnTo>
                      <a:pt x="648" y="468"/>
                    </a:lnTo>
                    <a:lnTo>
                      <a:pt x="744" y="480"/>
                    </a:lnTo>
                    <a:lnTo>
                      <a:pt x="864" y="492"/>
                    </a:lnTo>
                    <a:lnTo>
                      <a:pt x="912" y="492"/>
                    </a:lnTo>
                    <a:lnTo>
                      <a:pt x="1008" y="468"/>
                    </a:lnTo>
                    <a:lnTo>
                      <a:pt x="1044" y="432"/>
                    </a:lnTo>
                    <a:lnTo>
                      <a:pt x="1044" y="396"/>
                    </a:lnTo>
                    <a:lnTo>
                      <a:pt x="1008" y="372"/>
                    </a:lnTo>
                    <a:lnTo>
                      <a:pt x="972" y="372"/>
                    </a:lnTo>
                    <a:lnTo>
                      <a:pt x="936" y="360"/>
                    </a:lnTo>
                    <a:lnTo>
                      <a:pt x="888" y="348"/>
                    </a:lnTo>
                    <a:lnTo>
                      <a:pt x="792" y="336"/>
                    </a:lnTo>
                    <a:lnTo>
                      <a:pt x="696" y="336"/>
                    </a:lnTo>
                    <a:lnTo>
                      <a:pt x="600" y="324"/>
                    </a:lnTo>
                    <a:lnTo>
                      <a:pt x="504" y="324"/>
                    </a:lnTo>
                    <a:lnTo>
                      <a:pt x="432" y="324"/>
                    </a:lnTo>
                    <a:lnTo>
                      <a:pt x="360" y="324"/>
                    </a:lnTo>
                    <a:lnTo>
                      <a:pt x="288" y="324"/>
                    </a:lnTo>
                    <a:lnTo>
                      <a:pt x="252" y="324"/>
                    </a:lnTo>
                    <a:lnTo>
                      <a:pt x="204" y="348"/>
                    </a:lnTo>
                    <a:lnTo>
                      <a:pt x="168" y="396"/>
                    </a:lnTo>
                    <a:lnTo>
                      <a:pt x="144" y="432"/>
                    </a:lnTo>
                    <a:lnTo>
                      <a:pt x="144" y="480"/>
                    </a:lnTo>
                    <a:lnTo>
                      <a:pt x="144" y="516"/>
                    </a:lnTo>
                    <a:lnTo>
                      <a:pt x="144" y="564"/>
                    </a:lnTo>
                    <a:lnTo>
                      <a:pt x="168" y="660"/>
                    </a:lnTo>
                    <a:lnTo>
                      <a:pt x="180" y="732"/>
                    </a:lnTo>
                    <a:lnTo>
                      <a:pt x="228" y="768"/>
                    </a:lnTo>
                    <a:lnTo>
                      <a:pt x="324" y="792"/>
                    </a:lnTo>
                    <a:lnTo>
                      <a:pt x="420" y="816"/>
                    </a:lnTo>
                    <a:lnTo>
                      <a:pt x="540" y="828"/>
                    </a:lnTo>
                    <a:lnTo>
                      <a:pt x="636" y="840"/>
                    </a:lnTo>
                    <a:lnTo>
                      <a:pt x="732" y="840"/>
                    </a:lnTo>
                    <a:lnTo>
                      <a:pt x="804" y="840"/>
                    </a:lnTo>
                    <a:lnTo>
                      <a:pt x="876" y="840"/>
                    </a:lnTo>
                    <a:lnTo>
                      <a:pt x="912" y="840"/>
                    </a:lnTo>
                    <a:lnTo>
                      <a:pt x="960" y="828"/>
                    </a:lnTo>
                    <a:lnTo>
                      <a:pt x="1032" y="816"/>
                    </a:lnTo>
                    <a:lnTo>
                      <a:pt x="1104" y="804"/>
                    </a:lnTo>
                    <a:lnTo>
                      <a:pt x="1140" y="780"/>
                    </a:lnTo>
                    <a:lnTo>
                      <a:pt x="1140" y="744"/>
                    </a:lnTo>
                    <a:lnTo>
                      <a:pt x="1092" y="720"/>
                    </a:lnTo>
                    <a:lnTo>
                      <a:pt x="1056" y="696"/>
                    </a:lnTo>
                    <a:lnTo>
                      <a:pt x="960" y="684"/>
                    </a:lnTo>
                    <a:lnTo>
                      <a:pt x="864" y="672"/>
                    </a:lnTo>
                    <a:lnTo>
                      <a:pt x="792" y="660"/>
                    </a:lnTo>
                    <a:lnTo>
                      <a:pt x="720" y="660"/>
                    </a:lnTo>
                    <a:lnTo>
                      <a:pt x="600" y="660"/>
                    </a:lnTo>
                    <a:lnTo>
                      <a:pt x="504" y="660"/>
                    </a:lnTo>
                    <a:lnTo>
                      <a:pt x="432" y="660"/>
                    </a:lnTo>
                    <a:lnTo>
                      <a:pt x="360" y="660"/>
                    </a:lnTo>
                    <a:lnTo>
                      <a:pt x="312" y="660"/>
                    </a:lnTo>
                    <a:lnTo>
                      <a:pt x="276" y="672"/>
                    </a:lnTo>
                    <a:lnTo>
                      <a:pt x="240" y="696"/>
                    </a:lnTo>
                    <a:lnTo>
                      <a:pt x="204" y="732"/>
                    </a:lnTo>
                    <a:lnTo>
                      <a:pt x="180" y="768"/>
                    </a:lnTo>
                    <a:lnTo>
                      <a:pt x="168" y="804"/>
                    </a:lnTo>
                    <a:lnTo>
                      <a:pt x="168" y="852"/>
                    </a:lnTo>
                    <a:lnTo>
                      <a:pt x="192" y="888"/>
                    </a:lnTo>
                    <a:lnTo>
                      <a:pt x="204" y="924"/>
                    </a:lnTo>
                    <a:lnTo>
                      <a:pt x="228" y="972"/>
                    </a:lnTo>
                    <a:lnTo>
                      <a:pt x="324" y="1068"/>
                    </a:lnTo>
                    <a:lnTo>
                      <a:pt x="420" y="1164"/>
                    </a:lnTo>
                    <a:lnTo>
                      <a:pt x="492" y="1188"/>
                    </a:lnTo>
                    <a:lnTo>
                      <a:pt x="564" y="1212"/>
                    </a:lnTo>
                    <a:lnTo>
                      <a:pt x="636" y="1224"/>
                    </a:lnTo>
                    <a:lnTo>
                      <a:pt x="684" y="1224"/>
                    </a:lnTo>
                    <a:lnTo>
                      <a:pt x="732" y="1224"/>
                    </a:lnTo>
                    <a:lnTo>
                      <a:pt x="768" y="1224"/>
                    </a:lnTo>
                    <a:lnTo>
                      <a:pt x="864" y="1212"/>
                    </a:lnTo>
                    <a:lnTo>
                      <a:pt x="912" y="1200"/>
                    </a:lnTo>
                    <a:lnTo>
                      <a:pt x="948" y="1176"/>
                    </a:lnTo>
                    <a:lnTo>
                      <a:pt x="996" y="1152"/>
                    </a:lnTo>
                    <a:lnTo>
                      <a:pt x="1008" y="1116"/>
                    </a:lnTo>
                    <a:lnTo>
                      <a:pt x="1032" y="1080"/>
                    </a:lnTo>
                    <a:lnTo>
                      <a:pt x="1020" y="1044"/>
                    </a:lnTo>
                    <a:lnTo>
                      <a:pt x="972" y="1020"/>
                    </a:lnTo>
                    <a:lnTo>
                      <a:pt x="876" y="1020"/>
                    </a:lnTo>
                    <a:lnTo>
                      <a:pt x="780" y="1020"/>
                    </a:lnTo>
                    <a:lnTo>
                      <a:pt x="684" y="1020"/>
                    </a:lnTo>
                    <a:lnTo>
                      <a:pt x="564" y="1020"/>
                    </a:lnTo>
                    <a:lnTo>
                      <a:pt x="444" y="1020"/>
                    </a:lnTo>
                    <a:lnTo>
                      <a:pt x="348" y="1020"/>
                    </a:lnTo>
                    <a:lnTo>
                      <a:pt x="276" y="1020"/>
                    </a:lnTo>
                    <a:lnTo>
                      <a:pt x="204" y="1020"/>
                    </a:lnTo>
                    <a:lnTo>
                      <a:pt x="156" y="1032"/>
                    </a:lnTo>
                    <a:lnTo>
                      <a:pt x="120" y="1056"/>
                    </a:lnTo>
                    <a:lnTo>
                      <a:pt x="84" y="1092"/>
                    </a:lnTo>
                    <a:lnTo>
                      <a:pt x="72" y="1128"/>
                    </a:lnTo>
                    <a:lnTo>
                      <a:pt x="60" y="1176"/>
                    </a:lnTo>
                    <a:lnTo>
                      <a:pt x="60" y="1212"/>
                    </a:lnTo>
                    <a:lnTo>
                      <a:pt x="84" y="1248"/>
                    </a:lnTo>
                    <a:lnTo>
                      <a:pt x="120" y="1284"/>
                    </a:lnTo>
                    <a:lnTo>
                      <a:pt x="156" y="1332"/>
                    </a:lnTo>
                    <a:lnTo>
                      <a:pt x="228" y="1356"/>
                    </a:lnTo>
                    <a:lnTo>
                      <a:pt x="324" y="1380"/>
                    </a:lnTo>
                    <a:lnTo>
                      <a:pt x="420" y="1452"/>
                    </a:lnTo>
                    <a:lnTo>
                      <a:pt x="468" y="1488"/>
                    </a:lnTo>
                    <a:lnTo>
                      <a:pt x="540" y="1500"/>
                    </a:lnTo>
                    <a:lnTo>
                      <a:pt x="636" y="1500"/>
                    </a:lnTo>
                    <a:lnTo>
                      <a:pt x="708" y="1500"/>
                    </a:lnTo>
                    <a:lnTo>
                      <a:pt x="780" y="1500"/>
                    </a:lnTo>
                    <a:lnTo>
                      <a:pt x="852" y="1500"/>
                    </a:lnTo>
                    <a:lnTo>
                      <a:pt x="924" y="1500"/>
                    </a:lnTo>
                    <a:lnTo>
                      <a:pt x="972" y="1500"/>
                    </a:lnTo>
                    <a:lnTo>
                      <a:pt x="1008" y="1476"/>
                    </a:lnTo>
                    <a:lnTo>
                      <a:pt x="1032" y="1428"/>
                    </a:lnTo>
                    <a:lnTo>
                      <a:pt x="1020" y="1380"/>
                    </a:lnTo>
                    <a:lnTo>
                      <a:pt x="984" y="1368"/>
                    </a:lnTo>
                    <a:lnTo>
                      <a:pt x="936" y="1368"/>
                    </a:lnTo>
                    <a:lnTo>
                      <a:pt x="840" y="1368"/>
                    </a:lnTo>
                    <a:lnTo>
                      <a:pt x="768" y="1368"/>
                    </a:lnTo>
                    <a:lnTo>
                      <a:pt x="672" y="1368"/>
                    </a:lnTo>
                    <a:lnTo>
                      <a:pt x="576" y="1368"/>
                    </a:lnTo>
                    <a:lnTo>
                      <a:pt x="504" y="1368"/>
                    </a:lnTo>
                    <a:lnTo>
                      <a:pt x="456" y="1380"/>
                    </a:lnTo>
                    <a:lnTo>
                      <a:pt x="408" y="1392"/>
                    </a:lnTo>
                    <a:lnTo>
                      <a:pt x="372" y="1404"/>
                    </a:lnTo>
                    <a:lnTo>
                      <a:pt x="336" y="1428"/>
                    </a:lnTo>
                    <a:lnTo>
                      <a:pt x="312" y="1464"/>
                    </a:lnTo>
                    <a:lnTo>
                      <a:pt x="276" y="1500"/>
                    </a:lnTo>
                    <a:lnTo>
                      <a:pt x="264" y="1536"/>
                    </a:lnTo>
                    <a:lnTo>
                      <a:pt x="252" y="1572"/>
                    </a:lnTo>
                    <a:lnTo>
                      <a:pt x="252" y="1608"/>
                    </a:lnTo>
                    <a:lnTo>
                      <a:pt x="252" y="1644"/>
                    </a:lnTo>
                    <a:lnTo>
                      <a:pt x="252" y="1680"/>
                    </a:lnTo>
                    <a:lnTo>
                      <a:pt x="264" y="1716"/>
                    </a:lnTo>
                    <a:lnTo>
                      <a:pt x="300" y="1740"/>
                    </a:lnTo>
                    <a:lnTo>
                      <a:pt x="396" y="1776"/>
                    </a:lnTo>
                    <a:lnTo>
                      <a:pt x="468" y="1788"/>
                    </a:lnTo>
                    <a:lnTo>
                      <a:pt x="540" y="1800"/>
                    </a:lnTo>
                    <a:lnTo>
                      <a:pt x="636" y="1812"/>
                    </a:lnTo>
                    <a:lnTo>
                      <a:pt x="684" y="1812"/>
                    </a:lnTo>
                    <a:lnTo>
                      <a:pt x="720" y="1812"/>
                    </a:lnTo>
                    <a:lnTo>
                      <a:pt x="768" y="1800"/>
                    </a:lnTo>
                    <a:lnTo>
                      <a:pt x="804" y="1788"/>
                    </a:lnTo>
                    <a:lnTo>
                      <a:pt x="888" y="1788"/>
                    </a:lnTo>
                    <a:lnTo>
                      <a:pt x="924" y="1788"/>
                    </a:lnTo>
                    <a:lnTo>
                      <a:pt x="1008" y="1776"/>
                    </a:lnTo>
                    <a:lnTo>
                      <a:pt x="1044" y="1776"/>
                    </a:lnTo>
                    <a:lnTo>
                      <a:pt x="1092" y="1740"/>
                    </a:lnTo>
                    <a:lnTo>
                      <a:pt x="1128" y="1692"/>
                    </a:lnTo>
                    <a:lnTo>
                      <a:pt x="1152" y="1656"/>
                    </a:lnTo>
                    <a:lnTo>
                      <a:pt x="1164" y="1584"/>
                    </a:lnTo>
                    <a:lnTo>
                      <a:pt x="1188" y="1536"/>
                    </a:lnTo>
                    <a:lnTo>
                      <a:pt x="1188" y="1464"/>
                    </a:lnTo>
                    <a:lnTo>
                      <a:pt x="1188" y="1368"/>
                    </a:lnTo>
                    <a:lnTo>
                      <a:pt x="1188" y="1320"/>
                    </a:lnTo>
                    <a:lnTo>
                      <a:pt x="1188" y="1224"/>
                    </a:lnTo>
                    <a:lnTo>
                      <a:pt x="1188" y="1128"/>
                    </a:lnTo>
                    <a:lnTo>
                      <a:pt x="1188" y="1056"/>
                    </a:lnTo>
                    <a:lnTo>
                      <a:pt x="1188" y="984"/>
                    </a:lnTo>
                    <a:lnTo>
                      <a:pt x="1200" y="1032"/>
                    </a:lnTo>
                    <a:lnTo>
                      <a:pt x="1212" y="1068"/>
                    </a:lnTo>
                    <a:lnTo>
                      <a:pt x="1248" y="1092"/>
                    </a:lnTo>
                    <a:lnTo>
                      <a:pt x="1296" y="1140"/>
                    </a:lnTo>
                    <a:lnTo>
                      <a:pt x="1332" y="1176"/>
                    </a:lnTo>
                    <a:lnTo>
                      <a:pt x="1368" y="1200"/>
                    </a:lnTo>
                    <a:lnTo>
                      <a:pt x="1452" y="1296"/>
                    </a:lnTo>
                    <a:lnTo>
                      <a:pt x="1524" y="1320"/>
                    </a:lnTo>
                    <a:lnTo>
                      <a:pt x="1536" y="1224"/>
                    </a:lnTo>
                    <a:lnTo>
                      <a:pt x="1548" y="1104"/>
                    </a:lnTo>
                    <a:lnTo>
                      <a:pt x="1548" y="984"/>
                    </a:lnTo>
                    <a:lnTo>
                      <a:pt x="1548" y="888"/>
                    </a:lnTo>
                    <a:lnTo>
                      <a:pt x="1548" y="816"/>
                    </a:lnTo>
                    <a:lnTo>
                      <a:pt x="1524" y="780"/>
                    </a:lnTo>
                    <a:lnTo>
                      <a:pt x="1512" y="744"/>
                    </a:lnTo>
                    <a:lnTo>
                      <a:pt x="1548" y="792"/>
                    </a:lnTo>
                    <a:lnTo>
                      <a:pt x="1584" y="816"/>
                    </a:lnTo>
                    <a:lnTo>
                      <a:pt x="1632" y="852"/>
                    </a:lnTo>
                    <a:lnTo>
                      <a:pt x="1680" y="900"/>
                    </a:lnTo>
                    <a:lnTo>
                      <a:pt x="1752" y="924"/>
                    </a:lnTo>
                    <a:lnTo>
                      <a:pt x="1788" y="960"/>
                    </a:lnTo>
                    <a:lnTo>
                      <a:pt x="1836" y="984"/>
                    </a:lnTo>
                    <a:lnTo>
                      <a:pt x="1872" y="1008"/>
                    </a:lnTo>
                    <a:lnTo>
                      <a:pt x="1908" y="1032"/>
                    </a:lnTo>
                    <a:lnTo>
                      <a:pt x="1896" y="912"/>
                    </a:lnTo>
                    <a:lnTo>
                      <a:pt x="1884" y="816"/>
                    </a:lnTo>
                    <a:lnTo>
                      <a:pt x="1884" y="720"/>
                    </a:lnTo>
                    <a:lnTo>
                      <a:pt x="1860" y="684"/>
                    </a:lnTo>
                    <a:lnTo>
                      <a:pt x="1860" y="648"/>
                    </a:lnTo>
                    <a:lnTo>
                      <a:pt x="1848" y="552"/>
                    </a:lnTo>
                    <a:lnTo>
                      <a:pt x="1836" y="516"/>
                    </a:lnTo>
                    <a:lnTo>
                      <a:pt x="1872" y="540"/>
                    </a:lnTo>
                    <a:lnTo>
                      <a:pt x="1908" y="564"/>
                    </a:lnTo>
                    <a:lnTo>
                      <a:pt x="2004" y="612"/>
                    </a:lnTo>
                    <a:lnTo>
                      <a:pt x="2076" y="636"/>
                    </a:lnTo>
                    <a:lnTo>
                      <a:pt x="2172" y="660"/>
                    </a:lnTo>
                    <a:lnTo>
                      <a:pt x="2208" y="684"/>
                    </a:lnTo>
                    <a:lnTo>
                      <a:pt x="2244" y="708"/>
                    </a:lnTo>
                    <a:lnTo>
                      <a:pt x="2280" y="732"/>
                    </a:lnTo>
                    <a:lnTo>
                      <a:pt x="2316" y="756"/>
                    </a:lnTo>
                    <a:lnTo>
                      <a:pt x="2328" y="720"/>
                    </a:lnTo>
                    <a:lnTo>
                      <a:pt x="2304" y="624"/>
                    </a:lnTo>
                    <a:lnTo>
                      <a:pt x="2292" y="552"/>
                    </a:lnTo>
                    <a:lnTo>
                      <a:pt x="2268" y="504"/>
                    </a:lnTo>
                    <a:lnTo>
                      <a:pt x="2256" y="468"/>
                    </a:lnTo>
                    <a:lnTo>
                      <a:pt x="2232" y="420"/>
                    </a:lnTo>
                    <a:lnTo>
                      <a:pt x="2220" y="372"/>
                    </a:lnTo>
                    <a:lnTo>
                      <a:pt x="2196" y="324"/>
                    </a:lnTo>
                    <a:lnTo>
                      <a:pt x="2184" y="288"/>
                    </a:lnTo>
                    <a:lnTo>
                      <a:pt x="2220" y="300"/>
                    </a:lnTo>
                    <a:lnTo>
                      <a:pt x="2292" y="312"/>
                    </a:lnTo>
                    <a:lnTo>
                      <a:pt x="2364" y="324"/>
                    </a:lnTo>
                    <a:lnTo>
                      <a:pt x="2460" y="360"/>
                    </a:lnTo>
                    <a:lnTo>
                      <a:pt x="2508" y="372"/>
                    </a:lnTo>
                    <a:lnTo>
                      <a:pt x="2604" y="408"/>
                    </a:lnTo>
                    <a:lnTo>
                      <a:pt x="2676" y="432"/>
                    </a:lnTo>
                    <a:lnTo>
                      <a:pt x="2712" y="456"/>
                    </a:lnTo>
                    <a:lnTo>
                      <a:pt x="2748" y="576"/>
                    </a:lnTo>
                    <a:lnTo>
                      <a:pt x="2772" y="648"/>
                    </a:lnTo>
                    <a:lnTo>
                      <a:pt x="2784" y="720"/>
                    </a:lnTo>
                    <a:lnTo>
                      <a:pt x="2796" y="816"/>
                    </a:lnTo>
                    <a:lnTo>
                      <a:pt x="2796" y="912"/>
                    </a:lnTo>
                    <a:lnTo>
                      <a:pt x="2796" y="1008"/>
                    </a:lnTo>
                    <a:lnTo>
                      <a:pt x="2772" y="1056"/>
                    </a:lnTo>
                    <a:lnTo>
                      <a:pt x="2760" y="1128"/>
                    </a:lnTo>
                    <a:lnTo>
                      <a:pt x="2748" y="1200"/>
                    </a:lnTo>
                    <a:lnTo>
                      <a:pt x="2712" y="1248"/>
                    </a:lnTo>
                    <a:lnTo>
                      <a:pt x="2688" y="1296"/>
                    </a:lnTo>
                    <a:lnTo>
                      <a:pt x="2652" y="1176"/>
                    </a:lnTo>
                    <a:lnTo>
                      <a:pt x="2580" y="1104"/>
                    </a:lnTo>
                    <a:lnTo>
                      <a:pt x="2568" y="1032"/>
                    </a:lnTo>
                    <a:lnTo>
                      <a:pt x="2520" y="984"/>
                    </a:lnTo>
                    <a:lnTo>
                      <a:pt x="2484" y="960"/>
                    </a:lnTo>
                    <a:lnTo>
                      <a:pt x="2448" y="960"/>
                    </a:lnTo>
                    <a:lnTo>
                      <a:pt x="2400" y="960"/>
                    </a:lnTo>
                    <a:lnTo>
                      <a:pt x="2352" y="984"/>
                    </a:lnTo>
                    <a:lnTo>
                      <a:pt x="2256" y="1032"/>
                    </a:lnTo>
                    <a:lnTo>
                      <a:pt x="2244" y="1104"/>
                    </a:lnTo>
                    <a:lnTo>
                      <a:pt x="2208" y="1200"/>
                    </a:lnTo>
                    <a:lnTo>
                      <a:pt x="2196" y="1272"/>
                    </a:lnTo>
                    <a:lnTo>
                      <a:pt x="2172" y="1308"/>
                    </a:lnTo>
                    <a:lnTo>
                      <a:pt x="2172" y="1344"/>
                    </a:lnTo>
                    <a:lnTo>
                      <a:pt x="2220" y="1392"/>
                    </a:lnTo>
                    <a:lnTo>
                      <a:pt x="2256" y="1416"/>
                    </a:lnTo>
                    <a:lnTo>
                      <a:pt x="2292" y="1392"/>
                    </a:lnTo>
                    <a:lnTo>
                      <a:pt x="2328" y="1296"/>
                    </a:lnTo>
                    <a:lnTo>
                      <a:pt x="2328" y="1248"/>
                    </a:lnTo>
                    <a:lnTo>
                      <a:pt x="2304" y="1200"/>
                    </a:lnTo>
                    <a:lnTo>
                      <a:pt x="2268" y="1176"/>
                    </a:lnTo>
                    <a:lnTo>
                      <a:pt x="2232" y="1164"/>
                    </a:lnTo>
                    <a:lnTo>
                      <a:pt x="2160" y="1164"/>
                    </a:lnTo>
                    <a:lnTo>
                      <a:pt x="2088" y="1188"/>
                    </a:lnTo>
                    <a:lnTo>
                      <a:pt x="2040" y="1200"/>
                    </a:lnTo>
                    <a:lnTo>
                      <a:pt x="1968" y="1212"/>
                    </a:lnTo>
                    <a:lnTo>
                      <a:pt x="1872" y="1260"/>
                    </a:lnTo>
                    <a:lnTo>
                      <a:pt x="1836" y="1296"/>
                    </a:lnTo>
                    <a:lnTo>
                      <a:pt x="1824" y="1332"/>
                    </a:lnTo>
                    <a:lnTo>
                      <a:pt x="1812" y="1368"/>
                    </a:lnTo>
                    <a:lnTo>
                      <a:pt x="1800" y="1416"/>
                    </a:lnTo>
                    <a:lnTo>
                      <a:pt x="1800" y="1452"/>
                    </a:lnTo>
                    <a:lnTo>
                      <a:pt x="1800" y="1488"/>
                    </a:lnTo>
                    <a:lnTo>
                      <a:pt x="1836" y="1512"/>
                    </a:lnTo>
                    <a:lnTo>
                      <a:pt x="1872" y="1524"/>
                    </a:lnTo>
                    <a:lnTo>
                      <a:pt x="1908" y="1536"/>
                    </a:lnTo>
                    <a:lnTo>
                      <a:pt x="1944" y="1500"/>
                    </a:lnTo>
                    <a:lnTo>
                      <a:pt x="1968" y="1464"/>
                    </a:lnTo>
                    <a:lnTo>
                      <a:pt x="1968" y="1428"/>
                    </a:lnTo>
                    <a:lnTo>
                      <a:pt x="1944" y="1392"/>
                    </a:lnTo>
                    <a:lnTo>
                      <a:pt x="1908" y="1356"/>
                    </a:lnTo>
                    <a:lnTo>
                      <a:pt x="1860" y="1344"/>
                    </a:lnTo>
                    <a:lnTo>
                      <a:pt x="1812" y="1356"/>
                    </a:lnTo>
                    <a:lnTo>
                      <a:pt x="1764" y="1380"/>
                    </a:lnTo>
                    <a:lnTo>
                      <a:pt x="1728" y="1404"/>
                    </a:lnTo>
                    <a:lnTo>
                      <a:pt x="1692" y="1428"/>
                    </a:lnTo>
                    <a:lnTo>
                      <a:pt x="1656" y="1464"/>
                    </a:lnTo>
                    <a:lnTo>
                      <a:pt x="1620" y="1512"/>
                    </a:lnTo>
                    <a:lnTo>
                      <a:pt x="1596" y="1548"/>
                    </a:lnTo>
                    <a:lnTo>
                      <a:pt x="1572" y="1596"/>
                    </a:lnTo>
                    <a:lnTo>
                      <a:pt x="1560" y="1680"/>
                    </a:lnTo>
                    <a:lnTo>
                      <a:pt x="1560" y="1716"/>
                    </a:lnTo>
                    <a:lnTo>
                      <a:pt x="1596" y="1752"/>
                    </a:lnTo>
                    <a:lnTo>
                      <a:pt x="1644" y="1764"/>
                    </a:lnTo>
                    <a:lnTo>
                      <a:pt x="1680" y="1764"/>
                    </a:lnTo>
                    <a:lnTo>
                      <a:pt x="1716" y="1740"/>
                    </a:lnTo>
                    <a:lnTo>
                      <a:pt x="1740" y="1704"/>
                    </a:lnTo>
                    <a:lnTo>
                      <a:pt x="1740" y="1656"/>
                    </a:lnTo>
                    <a:lnTo>
                      <a:pt x="1716" y="1620"/>
                    </a:lnTo>
                    <a:lnTo>
                      <a:pt x="1680" y="1596"/>
                    </a:lnTo>
                    <a:lnTo>
                      <a:pt x="1644" y="1584"/>
                    </a:lnTo>
                    <a:lnTo>
                      <a:pt x="1548" y="1584"/>
                    </a:lnTo>
                    <a:lnTo>
                      <a:pt x="1476" y="1572"/>
                    </a:lnTo>
                    <a:lnTo>
                      <a:pt x="1428" y="1572"/>
                    </a:lnTo>
                    <a:lnTo>
                      <a:pt x="1356" y="1572"/>
                    </a:lnTo>
                    <a:lnTo>
                      <a:pt x="1308" y="1584"/>
                    </a:lnTo>
                    <a:lnTo>
                      <a:pt x="1236" y="1596"/>
                    </a:lnTo>
                    <a:lnTo>
                      <a:pt x="1200" y="1608"/>
                    </a:lnTo>
                    <a:lnTo>
                      <a:pt x="1164" y="1632"/>
                    </a:lnTo>
                    <a:lnTo>
                      <a:pt x="1140" y="1668"/>
                    </a:lnTo>
                    <a:lnTo>
                      <a:pt x="1140" y="1704"/>
                    </a:lnTo>
                    <a:lnTo>
                      <a:pt x="1128" y="1740"/>
                    </a:lnTo>
                    <a:lnTo>
                      <a:pt x="1128" y="1776"/>
                    </a:lnTo>
                    <a:lnTo>
                      <a:pt x="1128" y="1812"/>
                    </a:lnTo>
                    <a:lnTo>
                      <a:pt x="1164" y="1860"/>
                    </a:lnTo>
                    <a:lnTo>
                      <a:pt x="1200" y="1884"/>
                    </a:lnTo>
                    <a:lnTo>
                      <a:pt x="1248" y="1920"/>
                    </a:lnTo>
                    <a:lnTo>
                      <a:pt x="1296" y="1944"/>
                    </a:lnTo>
                    <a:lnTo>
                      <a:pt x="1344" y="1956"/>
                    </a:lnTo>
                    <a:lnTo>
                      <a:pt x="1380" y="1956"/>
                    </a:lnTo>
                    <a:lnTo>
                      <a:pt x="1428" y="1956"/>
                    </a:lnTo>
                    <a:lnTo>
                      <a:pt x="1512" y="1956"/>
                    </a:lnTo>
                    <a:lnTo>
                      <a:pt x="1584" y="1956"/>
                    </a:lnTo>
                    <a:lnTo>
                      <a:pt x="1656" y="1956"/>
                    </a:lnTo>
                    <a:lnTo>
                      <a:pt x="1728" y="1956"/>
                    </a:lnTo>
                    <a:lnTo>
                      <a:pt x="1800" y="1956"/>
                    </a:lnTo>
                    <a:lnTo>
                      <a:pt x="1836" y="1956"/>
                    </a:lnTo>
                    <a:lnTo>
                      <a:pt x="1872" y="1932"/>
                    </a:lnTo>
                    <a:lnTo>
                      <a:pt x="1908" y="1908"/>
                    </a:lnTo>
                    <a:lnTo>
                      <a:pt x="1944" y="1872"/>
                    </a:lnTo>
                    <a:lnTo>
                      <a:pt x="1980" y="1848"/>
                    </a:lnTo>
                    <a:lnTo>
                      <a:pt x="2004" y="1812"/>
                    </a:lnTo>
                    <a:lnTo>
                      <a:pt x="2040" y="1788"/>
                    </a:lnTo>
                    <a:lnTo>
                      <a:pt x="2088" y="1764"/>
                    </a:lnTo>
                    <a:lnTo>
                      <a:pt x="2136" y="1728"/>
                    </a:lnTo>
                    <a:lnTo>
                      <a:pt x="2184" y="1704"/>
                    </a:lnTo>
                    <a:lnTo>
                      <a:pt x="2220" y="1704"/>
                    </a:lnTo>
                    <a:lnTo>
                      <a:pt x="2256" y="1716"/>
                    </a:lnTo>
                    <a:lnTo>
                      <a:pt x="2292" y="1752"/>
                    </a:lnTo>
                    <a:lnTo>
                      <a:pt x="2304" y="1788"/>
                    </a:lnTo>
                    <a:lnTo>
                      <a:pt x="2316" y="1824"/>
                    </a:lnTo>
                    <a:lnTo>
                      <a:pt x="2328" y="1860"/>
                    </a:lnTo>
                    <a:lnTo>
                      <a:pt x="2364" y="1884"/>
                    </a:lnTo>
                    <a:lnTo>
                      <a:pt x="2448" y="1920"/>
                    </a:lnTo>
                    <a:lnTo>
                      <a:pt x="2544" y="1944"/>
                    </a:lnTo>
                    <a:lnTo>
                      <a:pt x="2592" y="1956"/>
                    </a:lnTo>
                    <a:lnTo>
                      <a:pt x="2664" y="1956"/>
                    </a:lnTo>
                    <a:lnTo>
                      <a:pt x="2736" y="1956"/>
                    </a:lnTo>
                    <a:lnTo>
                      <a:pt x="2784" y="1944"/>
                    </a:lnTo>
                    <a:lnTo>
                      <a:pt x="2856" y="1932"/>
                    </a:lnTo>
                    <a:lnTo>
                      <a:pt x="2904" y="1884"/>
                    </a:lnTo>
                    <a:lnTo>
                      <a:pt x="2916" y="1812"/>
                    </a:lnTo>
                    <a:lnTo>
                      <a:pt x="2940" y="1764"/>
                    </a:lnTo>
                    <a:lnTo>
                      <a:pt x="2940" y="1668"/>
                    </a:lnTo>
                    <a:lnTo>
                      <a:pt x="2928" y="1632"/>
                    </a:lnTo>
                    <a:lnTo>
                      <a:pt x="2892" y="1608"/>
                    </a:lnTo>
                    <a:lnTo>
                      <a:pt x="2856" y="1584"/>
                    </a:lnTo>
                    <a:lnTo>
                      <a:pt x="2784" y="1584"/>
                    </a:lnTo>
                    <a:lnTo>
                      <a:pt x="2712" y="1584"/>
                    </a:lnTo>
                    <a:lnTo>
                      <a:pt x="2664" y="1584"/>
                    </a:lnTo>
                    <a:lnTo>
                      <a:pt x="2592" y="1584"/>
                    </a:lnTo>
                    <a:lnTo>
                      <a:pt x="2496" y="1584"/>
                    </a:lnTo>
                    <a:lnTo>
                      <a:pt x="2424" y="1596"/>
                    </a:lnTo>
                    <a:lnTo>
                      <a:pt x="2328" y="1608"/>
                    </a:lnTo>
                    <a:lnTo>
                      <a:pt x="2256" y="1620"/>
                    </a:lnTo>
                    <a:lnTo>
                      <a:pt x="2208" y="1644"/>
                    </a:lnTo>
                    <a:lnTo>
                      <a:pt x="2184" y="1680"/>
                    </a:lnTo>
                    <a:lnTo>
                      <a:pt x="2172" y="1716"/>
                    </a:lnTo>
                    <a:lnTo>
                      <a:pt x="2220" y="1752"/>
                    </a:lnTo>
                    <a:lnTo>
                      <a:pt x="2340" y="1776"/>
                    </a:lnTo>
                    <a:lnTo>
                      <a:pt x="2376" y="1788"/>
                    </a:lnTo>
                    <a:lnTo>
                      <a:pt x="2472" y="1764"/>
                    </a:lnTo>
                    <a:lnTo>
                      <a:pt x="2544" y="1740"/>
                    </a:lnTo>
                    <a:lnTo>
                      <a:pt x="2616" y="1716"/>
                    </a:lnTo>
                    <a:lnTo>
                      <a:pt x="2712" y="1620"/>
                    </a:lnTo>
                    <a:lnTo>
                      <a:pt x="2784" y="1548"/>
                    </a:lnTo>
                    <a:lnTo>
                      <a:pt x="2808" y="1476"/>
                    </a:lnTo>
                    <a:lnTo>
                      <a:pt x="2820" y="1404"/>
                    </a:lnTo>
                    <a:lnTo>
                      <a:pt x="2832" y="1332"/>
                    </a:lnTo>
                    <a:lnTo>
                      <a:pt x="2832" y="1260"/>
                    </a:lnTo>
                    <a:lnTo>
                      <a:pt x="2796" y="1224"/>
                    </a:lnTo>
                    <a:lnTo>
                      <a:pt x="2724" y="1212"/>
                    </a:lnTo>
                    <a:lnTo>
                      <a:pt x="2604" y="1200"/>
                    </a:lnTo>
                    <a:lnTo>
                      <a:pt x="2508" y="1188"/>
                    </a:lnTo>
                    <a:lnTo>
                      <a:pt x="2364" y="1188"/>
                    </a:lnTo>
                    <a:lnTo>
                      <a:pt x="2268" y="1188"/>
                    </a:lnTo>
                    <a:lnTo>
                      <a:pt x="2172" y="1188"/>
                    </a:lnTo>
                    <a:lnTo>
                      <a:pt x="2076" y="1212"/>
                    </a:lnTo>
                    <a:lnTo>
                      <a:pt x="1980" y="1224"/>
                    </a:lnTo>
                    <a:lnTo>
                      <a:pt x="1884" y="1236"/>
                    </a:lnTo>
                    <a:lnTo>
                      <a:pt x="1812" y="1248"/>
                    </a:lnTo>
                    <a:lnTo>
                      <a:pt x="1776" y="1272"/>
                    </a:lnTo>
                    <a:lnTo>
                      <a:pt x="1728" y="1320"/>
                    </a:lnTo>
                    <a:lnTo>
                      <a:pt x="1728" y="1368"/>
                    </a:lnTo>
                    <a:lnTo>
                      <a:pt x="1716" y="1404"/>
                    </a:lnTo>
                    <a:lnTo>
                      <a:pt x="1752" y="1440"/>
                    </a:lnTo>
                    <a:lnTo>
                      <a:pt x="1848" y="1464"/>
                    </a:lnTo>
                    <a:lnTo>
                      <a:pt x="1968" y="1476"/>
                    </a:lnTo>
                    <a:lnTo>
                      <a:pt x="2040" y="1476"/>
                    </a:lnTo>
                    <a:lnTo>
                      <a:pt x="2088" y="1464"/>
                    </a:lnTo>
                    <a:lnTo>
                      <a:pt x="2160" y="1452"/>
                    </a:lnTo>
                    <a:lnTo>
                      <a:pt x="2256" y="1428"/>
                    </a:lnTo>
                    <a:lnTo>
                      <a:pt x="2328" y="1404"/>
                    </a:lnTo>
                    <a:lnTo>
                      <a:pt x="2400" y="1392"/>
                    </a:lnTo>
                    <a:lnTo>
                      <a:pt x="2424" y="1320"/>
                    </a:lnTo>
                    <a:lnTo>
                      <a:pt x="2448" y="1248"/>
                    </a:lnTo>
                    <a:lnTo>
                      <a:pt x="2484" y="1200"/>
                    </a:lnTo>
                    <a:lnTo>
                      <a:pt x="2484" y="1152"/>
                    </a:lnTo>
                    <a:lnTo>
                      <a:pt x="2460" y="1116"/>
                    </a:lnTo>
                    <a:lnTo>
                      <a:pt x="2388" y="1104"/>
                    </a:lnTo>
                    <a:lnTo>
                      <a:pt x="2316" y="1092"/>
                    </a:lnTo>
                    <a:lnTo>
                      <a:pt x="2220" y="1080"/>
                    </a:lnTo>
                    <a:lnTo>
                      <a:pt x="2076" y="1056"/>
                    </a:lnTo>
                    <a:lnTo>
                      <a:pt x="1908" y="1044"/>
                    </a:lnTo>
                    <a:lnTo>
                      <a:pt x="1764" y="1032"/>
                    </a:lnTo>
                    <a:lnTo>
                      <a:pt x="1644" y="1032"/>
                    </a:lnTo>
                    <a:lnTo>
                      <a:pt x="1572" y="1032"/>
                    </a:lnTo>
                    <a:lnTo>
                      <a:pt x="1500" y="1044"/>
                    </a:lnTo>
                    <a:lnTo>
                      <a:pt x="1428" y="1056"/>
                    </a:lnTo>
                    <a:lnTo>
                      <a:pt x="1356" y="1080"/>
                    </a:lnTo>
                    <a:lnTo>
                      <a:pt x="1284" y="1104"/>
                    </a:lnTo>
                    <a:lnTo>
                      <a:pt x="1248" y="1140"/>
                    </a:lnTo>
                    <a:lnTo>
                      <a:pt x="1236" y="1176"/>
                    </a:lnTo>
                    <a:lnTo>
                      <a:pt x="1356" y="1224"/>
                    </a:lnTo>
                    <a:lnTo>
                      <a:pt x="1452" y="1248"/>
                    </a:lnTo>
                    <a:lnTo>
                      <a:pt x="1524" y="1260"/>
                    </a:lnTo>
                    <a:lnTo>
                      <a:pt x="1620" y="1224"/>
                    </a:lnTo>
                    <a:lnTo>
                      <a:pt x="1668" y="1188"/>
                    </a:lnTo>
                    <a:lnTo>
                      <a:pt x="1716" y="1140"/>
                    </a:lnTo>
                    <a:lnTo>
                      <a:pt x="1740" y="1068"/>
                    </a:lnTo>
                    <a:lnTo>
                      <a:pt x="1812" y="996"/>
                    </a:lnTo>
                    <a:lnTo>
                      <a:pt x="1836" y="924"/>
                    </a:lnTo>
                    <a:lnTo>
                      <a:pt x="1860" y="852"/>
                    </a:lnTo>
                    <a:lnTo>
                      <a:pt x="1872" y="780"/>
                    </a:lnTo>
                    <a:lnTo>
                      <a:pt x="1872" y="732"/>
                    </a:lnTo>
                    <a:lnTo>
                      <a:pt x="1848" y="696"/>
                    </a:lnTo>
                    <a:lnTo>
                      <a:pt x="1776" y="672"/>
                    </a:lnTo>
                    <a:lnTo>
                      <a:pt x="1704" y="660"/>
                    </a:lnTo>
                    <a:lnTo>
                      <a:pt x="1608" y="648"/>
                    </a:lnTo>
                    <a:lnTo>
                      <a:pt x="1536" y="636"/>
                    </a:lnTo>
                    <a:lnTo>
                      <a:pt x="1440" y="636"/>
                    </a:lnTo>
                    <a:lnTo>
                      <a:pt x="1344" y="624"/>
                    </a:lnTo>
                    <a:lnTo>
                      <a:pt x="1248" y="624"/>
                    </a:lnTo>
                    <a:lnTo>
                      <a:pt x="1176" y="624"/>
                    </a:lnTo>
                    <a:lnTo>
                      <a:pt x="1104" y="624"/>
                    </a:lnTo>
                    <a:lnTo>
                      <a:pt x="1032" y="636"/>
                    </a:lnTo>
                    <a:lnTo>
                      <a:pt x="960" y="648"/>
                    </a:lnTo>
                    <a:lnTo>
                      <a:pt x="924" y="684"/>
                    </a:lnTo>
                    <a:lnTo>
                      <a:pt x="912" y="720"/>
                    </a:lnTo>
                    <a:lnTo>
                      <a:pt x="900" y="768"/>
                    </a:lnTo>
                    <a:lnTo>
                      <a:pt x="936" y="816"/>
                    </a:lnTo>
                    <a:lnTo>
                      <a:pt x="1008" y="840"/>
                    </a:lnTo>
                    <a:lnTo>
                      <a:pt x="1128" y="852"/>
                    </a:lnTo>
                    <a:lnTo>
                      <a:pt x="1224" y="864"/>
                    </a:lnTo>
                    <a:lnTo>
                      <a:pt x="1296" y="876"/>
                    </a:lnTo>
                    <a:lnTo>
                      <a:pt x="1392" y="876"/>
                    </a:lnTo>
                    <a:lnTo>
                      <a:pt x="1488" y="864"/>
                    </a:lnTo>
                    <a:lnTo>
                      <a:pt x="1584" y="852"/>
                    </a:lnTo>
                    <a:lnTo>
                      <a:pt x="1680" y="840"/>
                    </a:lnTo>
                    <a:lnTo>
                      <a:pt x="1776" y="816"/>
                    </a:lnTo>
                    <a:lnTo>
                      <a:pt x="1872" y="792"/>
                    </a:lnTo>
                    <a:lnTo>
                      <a:pt x="1896" y="720"/>
                    </a:lnTo>
                    <a:lnTo>
                      <a:pt x="1920" y="672"/>
                    </a:lnTo>
                    <a:lnTo>
                      <a:pt x="1920" y="624"/>
                    </a:lnTo>
                    <a:lnTo>
                      <a:pt x="1908" y="552"/>
                    </a:lnTo>
                    <a:lnTo>
                      <a:pt x="1884" y="480"/>
                    </a:lnTo>
                    <a:lnTo>
                      <a:pt x="1812" y="408"/>
                    </a:lnTo>
                    <a:lnTo>
                      <a:pt x="1716" y="384"/>
                    </a:lnTo>
                    <a:lnTo>
                      <a:pt x="1680" y="360"/>
                    </a:lnTo>
                    <a:lnTo>
                      <a:pt x="1608" y="348"/>
                    </a:lnTo>
                    <a:lnTo>
                      <a:pt x="1488" y="336"/>
                    </a:lnTo>
                    <a:lnTo>
                      <a:pt x="1368" y="324"/>
                    </a:lnTo>
                    <a:lnTo>
                      <a:pt x="1224" y="300"/>
                    </a:lnTo>
                    <a:lnTo>
                      <a:pt x="1128" y="300"/>
                    </a:lnTo>
                    <a:lnTo>
                      <a:pt x="1056" y="300"/>
                    </a:lnTo>
                    <a:lnTo>
                      <a:pt x="1008" y="300"/>
                    </a:lnTo>
                    <a:lnTo>
                      <a:pt x="960" y="324"/>
                    </a:lnTo>
                    <a:lnTo>
                      <a:pt x="888" y="336"/>
                    </a:lnTo>
                    <a:lnTo>
                      <a:pt x="852" y="372"/>
                    </a:lnTo>
                    <a:lnTo>
                      <a:pt x="852" y="408"/>
                    </a:lnTo>
                    <a:lnTo>
                      <a:pt x="840" y="456"/>
                    </a:lnTo>
                    <a:lnTo>
                      <a:pt x="888" y="504"/>
                    </a:lnTo>
                    <a:lnTo>
                      <a:pt x="960" y="516"/>
                    </a:lnTo>
                    <a:lnTo>
                      <a:pt x="1032" y="516"/>
                    </a:lnTo>
                    <a:lnTo>
                      <a:pt x="1080" y="516"/>
                    </a:lnTo>
                    <a:lnTo>
                      <a:pt x="1152" y="516"/>
                    </a:lnTo>
                    <a:lnTo>
                      <a:pt x="1188" y="516"/>
                    </a:lnTo>
                    <a:lnTo>
                      <a:pt x="1284" y="504"/>
                    </a:lnTo>
                    <a:lnTo>
                      <a:pt x="1332" y="492"/>
                    </a:lnTo>
                    <a:lnTo>
                      <a:pt x="1380" y="468"/>
                    </a:lnTo>
                    <a:lnTo>
                      <a:pt x="1416" y="444"/>
                    </a:lnTo>
                    <a:lnTo>
                      <a:pt x="1440" y="396"/>
                    </a:lnTo>
                    <a:lnTo>
                      <a:pt x="1464" y="360"/>
                    </a:lnTo>
                    <a:lnTo>
                      <a:pt x="1464" y="324"/>
                    </a:lnTo>
                    <a:lnTo>
                      <a:pt x="1464" y="288"/>
                    </a:lnTo>
                    <a:lnTo>
                      <a:pt x="1440" y="252"/>
                    </a:lnTo>
                    <a:lnTo>
                      <a:pt x="1404" y="216"/>
                    </a:lnTo>
                    <a:lnTo>
                      <a:pt x="1380" y="180"/>
                    </a:lnTo>
                    <a:lnTo>
                      <a:pt x="1344" y="156"/>
                    </a:lnTo>
                    <a:lnTo>
                      <a:pt x="1308" y="144"/>
                    </a:lnTo>
                    <a:lnTo>
                      <a:pt x="1272" y="120"/>
                    </a:lnTo>
                    <a:lnTo>
                      <a:pt x="1236" y="120"/>
                    </a:lnTo>
                    <a:lnTo>
                      <a:pt x="1200" y="108"/>
                    </a:lnTo>
                    <a:lnTo>
                      <a:pt x="1164" y="108"/>
                    </a:lnTo>
                    <a:lnTo>
                      <a:pt x="1128" y="96"/>
                    </a:lnTo>
                  </a:path>
                </a:pathLst>
              </a:custGeom>
              <a:noFill/>
              <a:ln w="50800" cap="rnd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3" name="Freeform 19"/>
              <p:cNvSpPr>
                <a:spLocks/>
              </p:cNvSpPr>
              <p:nvPr/>
            </p:nvSpPr>
            <p:spPr bwMode="auto">
              <a:xfrm>
                <a:off x="1750" y="2160"/>
                <a:ext cx="490" cy="888"/>
              </a:xfrm>
              <a:custGeom>
                <a:avLst/>
                <a:gdLst>
                  <a:gd name="T0" fmla="*/ 338 w 490"/>
                  <a:gd name="T1" fmla="*/ 0 h 888"/>
                  <a:gd name="T2" fmla="*/ 182 w 490"/>
                  <a:gd name="T3" fmla="*/ 36 h 888"/>
                  <a:gd name="T4" fmla="*/ 38 w 490"/>
                  <a:gd name="T5" fmla="*/ 96 h 888"/>
                  <a:gd name="T6" fmla="*/ 38 w 490"/>
                  <a:gd name="T7" fmla="*/ 168 h 888"/>
                  <a:gd name="T8" fmla="*/ 110 w 490"/>
                  <a:gd name="T9" fmla="*/ 192 h 888"/>
                  <a:gd name="T10" fmla="*/ 374 w 490"/>
                  <a:gd name="T11" fmla="*/ 240 h 888"/>
                  <a:gd name="T12" fmla="*/ 446 w 490"/>
                  <a:gd name="T13" fmla="*/ 192 h 888"/>
                  <a:gd name="T14" fmla="*/ 338 w 490"/>
                  <a:gd name="T15" fmla="*/ 144 h 888"/>
                  <a:gd name="T16" fmla="*/ 302 w 490"/>
                  <a:gd name="T17" fmla="*/ 132 h 888"/>
                  <a:gd name="T18" fmla="*/ 266 w 490"/>
                  <a:gd name="T19" fmla="*/ 120 h 888"/>
                  <a:gd name="T20" fmla="*/ 110 w 490"/>
                  <a:gd name="T21" fmla="*/ 132 h 888"/>
                  <a:gd name="T22" fmla="*/ 14 w 490"/>
                  <a:gd name="T23" fmla="*/ 252 h 888"/>
                  <a:gd name="T24" fmla="*/ 50 w 490"/>
                  <a:gd name="T25" fmla="*/ 360 h 888"/>
                  <a:gd name="T26" fmla="*/ 158 w 490"/>
                  <a:gd name="T27" fmla="*/ 396 h 888"/>
                  <a:gd name="T28" fmla="*/ 194 w 490"/>
                  <a:gd name="T29" fmla="*/ 408 h 888"/>
                  <a:gd name="T30" fmla="*/ 422 w 490"/>
                  <a:gd name="T31" fmla="*/ 396 h 888"/>
                  <a:gd name="T32" fmla="*/ 446 w 490"/>
                  <a:gd name="T33" fmla="*/ 336 h 888"/>
                  <a:gd name="T34" fmla="*/ 410 w 490"/>
                  <a:gd name="T35" fmla="*/ 312 h 888"/>
                  <a:gd name="T36" fmla="*/ 134 w 490"/>
                  <a:gd name="T37" fmla="*/ 324 h 888"/>
                  <a:gd name="T38" fmla="*/ 98 w 490"/>
                  <a:gd name="T39" fmla="*/ 336 h 888"/>
                  <a:gd name="T40" fmla="*/ 62 w 490"/>
                  <a:gd name="T41" fmla="*/ 408 h 888"/>
                  <a:gd name="T42" fmla="*/ 98 w 490"/>
                  <a:gd name="T43" fmla="*/ 540 h 888"/>
                  <a:gd name="T44" fmla="*/ 134 w 490"/>
                  <a:gd name="T45" fmla="*/ 552 h 888"/>
                  <a:gd name="T46" fmla="*/ 206 w 490"/>
                  <a:gd name="T47" fmla="*/ 600 h 888"/>
                  <a:gd name="T48" fmla="*/ 278 w 490"/>
                  <a:gd name="T49" fmla="*/ 624 h 888"/>
                  <a:gd name="T50" fmla="*/ 434 w 490"/>
                  <a:gd name="T51" fmla="*/ 564 h 888"/>
                  <a:gd name="T52" fmla="*/ 422 w 490"/>
                  <a:gd name="T53" fmla="*/ 528 h 888"/>
                  <a:gd name="T54" fmla="*/ 218 w 490"/>
                  <a:gd name="T55" fmla="*/ 492 h 888"/>
                  <a:gd name="T56" fmla="*/ 14 w 490"/>
                  <a:gd name="T57" fmla="*/ 540 h 888"/>
                  <a:gd name="T58" fmla="*/ 26 w 490"/>
                  <a:gd name="T59" fmla="*/ 660 h 888"/>
                  <a:gd name="T60" fmla="*/ 62 w 490"/>
                  <a:gd name="T61" fmla="*/ 672 h 888"/>
                  <a:gd name="T62" fmla="*/ 170 w 490"/>
                  <a:gd name="T63" fmla="*/ 732 h 888"/>
                  <a:gd name="T64" fmla="*/ 278 w 490"/>
                  <a:gd name="T65" fmla="*/ 768 h 888"/>
                  <a:gd name="T66" fmla="*/ 314 w 490"/>
                  <a:gd name="T67" fmla="*/ 780 h 888"/>
                  <a:gd name="T68" fmla="*/ 410 w 490"/>
                  <a:gd name="T69" fmla="*/ 768 h 888"/>
                  <a:gd name="T70" fmla="*/ 362 w 490"/>
                  <a:gd name="T71" fmla="*/ 696 h 888"/>
                  <a:gd name="T72" fmla="*/ 134 w 490"/>
                  <a:gd name="T73" fmla="*/ 744 h 888"/>
                  <a:gd name="T74" fmla="*/ 110 w 490"/>
                  <a:gd name="T75" fmla="*/ 888 h 8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90" h="888">
                    <a:moveTo>
                      <a:pt x="338" y="0"/>
                    </a:moveTo>
                    <a:cubicBezTo>
                      <a:pt x="239" y="33"/>
                      <a:pt x="291" y="20"/>
                      <a:pt x="182" y="36"/>
                    </a:cubicBezTo>
                    <a:cubicBezTo>
                      <a:pt x="126" y="55"/>
                      <a:pt x="85" y="65"/>
                      <a:pt x="38" y="96"/>
                    </a:cubicBezTo>
                    <a:cubicBezTo>
                      <a:pt x="32" y="114"/>
                      <a:pt x="12" y="150"/>
                      <a:pt x="38" y="168"/>
                    </a:cubicBezTo>
                    <a:cubicBezTo>
                      <a:pt x="59" y="183"/>
                      <a:pt x="86" y="184"/>
                      <a:pt x="110" y="192"/>
                    </a:cubicBezTo>
                    <a:cubicBezTo>
                      <a:pt x="203" y="223"/>
                      <a:pt x="269" y="231"/>
                      <a:pt x="374" y="240"/>
                    </a:cubicBezTo>
                    <a:cubicBezTo>
                      <a:pt x="386" y="238"/>
                      <a:pt x="465" y="240"/>
                      <a:pt x="446" y="192"/>
                    </a:cubicBezTo>
                    <a:cubicBezTo>
                      <a:pt x="437" y="170"/>
                      <a:pt x="339" y="144"/>
                      <a:pt x="338" y="144"/>
                    </a:cubicBezTo>
                    <a:cubicBezTo>
                      <a:pt x="326" y="140"/>
                      <a:pt x="314" y="136"/>
                      <a:pt x="302" y="132"/>
                    </a:cubicBezTo>
                    <a:cubicBezTo>
                      <a:pt x="290" y="128"/>
                      <a:pt x="266" y="120"/>
                      <a:pt x="266" y="120"/>
                    </a:cubicBezTo>
                    <a:cubicBezTo>
                      <a:pt x="214" y="124"/>
                      <a:pt x="162" y="126"/>
                      <a:pt x="110" y="132"/>
                    </a:cubicBezTo>
                    <a:cubicBezTo>
                      <a:pt x="50" y="140"/>
                      <a:pt x="42" y="209"/>
                      <a:pt x="14" y="252"/>
                    </a:cubicBezTo>
                    <a:cubicBezTo>
                      <a:pt x="18" y="276"/>
                      <a:pt x="19" y="340"/>
                      <a:pt x="50" y="360"/>
                    </a:cubicBezTo>
                    <a:cubicBezTo>
                      <a:pt x="50" y="360"/>
                      <a:pt x="140" y="390"/>
                      <a:pt x="158" y="396"/>
                    </a:cubicBezTo>
                    <a:cubicBezTo>
                      <a:pt x="170" y="400"/>
                      <a:pt x="194" y="408"/>
                      <a:pt x="194" y="408"/>
                    </a:cubicBezTo>
                    <a:cubicBezTo>
                      <a:pt x="270" y="404"/>
                      <a:pt x="347" y="406"/>
                      <a:pt x="422" y="396"/>
                    </a:cubicBezTo>
                    <a:cubicBezTo>
                      <a:pt x="462" y="390"/>
                      <a:pt x="468" y="363"/>
                      <a:pt x="446" y="336"/>
                    </a:cubicBezTo>
                    <a:cubicBezTo>
                      <a:pt x="437" y="325"/>
                      <a:pt x="422" y="320"/>
                      <a:pt x="410" y="312"/>
                    </a:cubicBezTo>
                    <a:cubicBezTo>
                      <a:pt x="318" y="316"/>
                      <a:pt x="226" y="317"/>
                      <a:pt x="134" y="324"/>
                    </a:cubicBezTo>
                    <a:cubicBezTo>
                      <a:pt x="121" y="325"/>
                      <a:pt x="107" y="327"/>
                      <a:pt x="98" y="336"/>
                    </a:cubicBezTo>
                    <a:cubicBezTo>
                      <a:pt x="79" y="355"/>
                      <a:pt x="77" y="386"/>
                      <a:pt x="62" y="408"/>
                    </a:cubicBezTo>
                    <a:cubicBezTo>
                      <a:pt x="79" y="493"/>
                      <a:pt x="68" y="449"/>
                      <a:pt x="98" y="540"/>
                    </a:cubicBezTo>
                    <a:cubicBezTo>
                      <a:pt x="102" y="552"/>
                      <a:pt x="123" y="546"/>
                      <a:pt x="134" y="552"/>
                    </a:cubicBezTo>
                    <a:cubicBezTo>
                      <a:pt x="159" y="566"/>
                      <a:pt x="179" y="591"/>
                      <a:pt x="206" y="600"/>
                    </a:cubicBezTo>
                    <a:cubicBezTo>
                      <a:pt x="230" y="608"/>
                      <a:pt x="278" y="624"/>
                      <a:pt x="278" y="624"/>
                    </a:cubicBezTo>
                    <a:cubicBezTo>
                      <a:pt x="355" y="615"/>
                      <a:pt x="410" y="636"/>
                      <a:pt x="434" y="564"/>
                    </a:cubicBezTo>
                    <a:cubicBezTo>
                      <a:pt x="430" y="552"/>
                      <a:pt x="432" y="535"/>
                      <a:pt x="422" y="528"/>
                    </a:cubicBezTo>
                    <a:cubicBezTo>
                      <a:pt x="378" y="496"/>
                      <a:pt x="254" y="495"/>
                      <a:pt x="218" y="492"/>
                    </a:cubicBezTo>
                    <a:cubicBezTo>
                      <a:pt x="120" y="501"/>
                      <a:pt x="86" y="492"/>
                      <a:pt x="14" y="540"/>
                    </a:cubicBezTo>
                    <a:cubicBezTo>
                      <a:pt x="4" y="570"/>
                      <a:pt x="0" y="634"/>
                      <a:pt x="26" y="660"/>
                    </a:cubicBezTo>
                    <a:cubicBezTo>
                      <a:pt x="35" y="669"/>
                      <a:pt x="51" y="666"/>
                      <a:pt x="62" y="672"/>
                    </a:cubicBezTo>
                    <a:cubicBezTo>
                      <a:pt x="98" y="690"/>
                      <a:pt x="133" y="716"/>
                      <a:pt x="170" y="732"/>
                    </a:cubicBezTo>
                    <a:cubicBezTo>
                      <a:pt x="205" y="747"/>
                      <a:pt x="242" y="756"/>
                      <a:pt x="278" y="768"/>
                    </a:cubicBezTo>
                    <a:cubicBezTo>
                      <a:pt x="290" y="772"/>
                      <a:pt x="314" y="780"/>
                      <a:pt x="314" y="780"/>
                    </a:cubicBezTo>
                    <a:cubicBezTo>
                      <a:pt x="346" y="776"/>
                      <a:pt x="380" y="780"/>
                      <a:pt x="410" y="768"/>
                    </a:cubicBezTo>
                    <a:cubicBezTo>
                      <a:pt x="490" y="736"/>
                      <a:pt x="380" y="702"/>
                      <a:pt x="362" y="696"/>
                    </a:cubicBezTo>
                    <a:cubicBezTo>
                      <a:pt x="250" y="705"/>
                      <a:pt x="213" y="692"/>
                      <a:pt x="134" y="744"/>
                    </a:cubicBezTo>
                    <a:cubicBezTo>
                      <a:pt x="102" y="839"/>
                      <a:pt x="110" y="791"/>
                      <a:pt x="110" y="888"/>
                    </a:cubicBezTo>
                  </a:path>
                </a:pathLst>
              </a:custGeom>
              <a:noFill/>
              <a:ln w="5715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4" name="Freeform 20"/>
              <p:cNvSpPr>
                <a:spLocks/>
              </p:cNvSpPr>
              <p:nvPr/>
            </p:nvSpPr>
            <p:spPr bwMode="auto">
              <a:xfrm>
                <a:off x="2256" y="2256"/>
                <a:ext cx="624" cy="684"/>
              </a:xfrm>
              <a:custGeom>
                <a:avLst/>
                <a:gdLst>
                  <a:gd name="T0" fmla="*/ 0 w 624"/>
                  <a:gd name="T1" fmla="*/ 684 h 684"/>
                  <a:gd name="T2" fmla="*/ 12 w 624"/>
                  <a:gd name="T3" fmla="*/ 396 h 684"/>
                  <a:gd name="T4" fmla="*/ 144 w 624"/>
                  <a:gd name="T5" fmla="*/ 528 h 684"/>
                  <a:gd name="T6" fmla="*/ 144 w 624"/>
                  <a:gd name="T7" fmla="*/ 240 h 684"/>
                  <a:gd name="T8" fmla="*/ 288 w 624"/>
                  <a:gd name="T9" fmla="*/ 384 h 684"/>
                  <a:gd name="T10" fmla="*/ 288 w 624"/>
                  <a:gd name="T11" fmla="*/ 144 h 684"/>
                  <a:gd name="T12" fmla="*/ 480 w 624"/>
                  <a:gd name="T13" fmla="*/ 240 h 684"/>
                  <a:gd name="T14" fmla="*/ 432 w 624"/>
                  <a:gd name="T15" fmla="*/ 0 h 684"/>
                  <a:gd name="T16" fmla="*/ 624 w 624"/>
                  <a:gd name="T17" fmla="*/ 96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4" h="684">
                    <a:moveTo>
                      <a:pt x="0" y="684"/>
                    </a:moveTo>
                    <a:cubicBezTo>
                      <a:pt x="15" y="476"/>
                      <a:pt x="12" y="572"/>
                      <a:pt x="12" y="396"/>
                    </a:cubicBezTo>
                    <a:lnTo>
                      <a:pt x="144" y="528"/>
                    </a:lnTo>
                    <a:lnTo>
                      <a:pt x="144" y="240"/>
                    </a:lnTo>
                    <a:lnTo>
                      <a:pt x="288" y="384"/>
                    </a:lnTo>
                    <a:lnTo>
                      <a:pt x="288" y="144"/>
                    </a:lnTo>
                    <a:lnTo>
                      <a:pt x="480" y="240"/>
                    </a:lnTo>
                    <a:lnTo>
                      <a:pt x="432" y="0"/>
                    </a:lnTo>
                    <a:lnTo>
                      <a:pt x="624" y="96"/>
                    </a:lnTo>
                  </a:path>
                </a:pathLst>
              </a:custGeom>
              <a:noFill/>
              <a:ln w="57150">
                <a:solidFill>
                  <a:srgbClr val="00CC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45" name="Group 21"/>
            <p:cNvGrpSpPr>
              <a:grpSpLocks/>
            </p:cNvGrpSpPr>
            <p:nvPr/>
          </p:nvGrpSpPr>
          <p:grpSpPr bwMode="auto">
            <a:xfrm>
              <a:off x="3072" y="3264"/>
              <a:ext cx="1392" cy="1200"/>
              <a:chOff x="1728" y="2112"/>
              <a:chExt cx="1392" cy="1200"/>
            </a:xfrm>
          </p:grpSpPr>
          <p:sp>
            <p:nvSpPr>
              <p:cNvPr id="26646" name="Freeform 22"/>
              <p:cNvSpPr>
                <a:spLocks/>
              </p:cNvSpPr>
              <p:nvPr/>
            </p:nvSpPr>
            <p:spPr bwMode="auto">
              <a:xfrm>
                <a:off x="1728" y="2112"/>
                <a:ext cx="1392" cy="1200"/>
              </a:xfrm>
              <a:custGeom>
                <a:avLst/>
                <a:gdLst>
                  <a:gd name="T0" fmla="*/ 1404 w 3169"/>
                  <a:gd name="T1" fmla="*/ 0 h 2185"/>
                  <a:gd name="T2" fmla="*/ 588 w 3169"/>
                  <a:gd name="T3" fmla="*/ 24 h 2185"/>
                  <a:gd name="T4" fmla="*/ 12 w 3169"/>
                  <a:gd name="T5" fmla="*/ 336 h 2185"/>
                  <a:gd name="T6" fmla="*/ 0 w 3169"/>
                  <a:gd name="T7" fmla="*/ 984 h 2185"/>
                  <a:gd name="T8" fmla="*/ 108 w 3169"/>
                  <a:gd name="T9" fmla="*/ 1584 h 2185"/>
                  <a:gd name="T10" fmla="*/ 768 w 3169"/>
                  <a:gd name="T11" fmla="*/ 2016 h 2185"/>
                  <a:gd name="T12" fmla="*/ 1728 w 3169"/>
                  <a:gd name="T13" fmla="*/ 2136 h 2185"/>
                  <a:gd name="T14" fmla="*/ 2724 w 3169"/>
                  <a:gd name="T15" fmla="*/ 2136 h 2185"/>
                  <a:gd name="T16" fmla="*/ 3168 w 3169"/>
                  <a:gd name="T17" fmla="*/ 1272 h 2185"/>
                  <a:gd name="T18" fmla="*/ 2808 w 3169"/>
                  <a:gd name="T19" fmla="*/ 288 h 2185"/>
                  <a:gd name="T20" fmla="*/ 2076 w 3169"/>
                  <a:gd name="T21" fmla="*/ 24 h 2185"/>
                  <a:gd name="T22" fmla="*/ 1608 w 3169"/>
                  <a:gd name="T23" fmla="*/ 120 h 2185"/>
                  <a:gd name="T24" fmla="*/ 852 w 3169"/>
                  <a:gd name="T25" fmla="*/ 96 h 2185"/>
                  <a:gd name="T26" fmla="*/ 204 w 3169"/>
                  <a:gd name="T27" fmla="*/ 228 h 2185"/>
                  <a:gd name="T28" fmla="*/ 912 w 3169"/>
                  <a:gd name="T29" fmla="*/ 492 h 2185"/>
                  <a:gd name="T30" fmla="*/ 504 w 3169"/>
                  <a:gd name="T31" fmla="*/ 324 h 2185"/>
                  <a:gd name="T32" fmla="*/ 168 w 3169"/>
                  <a:gd name="T33" fmla="*/ 660 h 2185"/>
                  <a:gd name="T34" fmla="*/ 960 w 3169"/>
                  <a:gd name="T35" fmla="*/ 828 h 2185"/>
                  <a:gd name="T36" fmla="*/ 600 w 3169"/>
                  <a:gd name="T37" fmla="*/ 660 h 2185"/>
                  <a:gd name="T38" fmla="*/ 192 w 3169"/>
                  <a:gd name="T39" fmla="*/ 888 h 2185"/>
                  <a:gd name="T40" fmla="*/ 864 w 3169"/>
                  <a:gd name="T41" fmla="*/ 1212 h 2185"/>
                  <a:gd name="T42" fmla="*/ 564 w 3169"/>
                  <a:gd name="T43" fmla="*/ 1020 h 2185"/>
                  <a:gd name="T44" fmla="*/ 84 w 3169"/>
                  <a:gd name="T45" fmla="*/ 1248 h 2185"/>
                  <a:gd name="T46" fmla="*/ 852 w 3169"/>
                  <a:gd name="T47" fmla="*/ 1500 h 2185"/>
                  <a:gd name="T48" fmla="*/ 576 w 3169"/>
                  <a:gd name="T49" fmla="*/ 1368 h 2185"/>
                  <a:gd name="T50" fmla="*/ 252 w 3169"/>
                  <a:gd name="T51" fmla="*/ 1644 h 2185"/>
                  <a:gd name="T52" fmla="*/ 804 w 3169"/>
                  <a:gd name="T53" fmla="*/ 1788 h 2185"/>
                  <a:gd name="T54" fmla="*/ 1188 w 3169"/>
                  <a:gd name="T55" fmla="*/ 1368 h 2185"/>
                  <a:gd name="T56" fmla="*/ 1368 w 3169"/>
                  <a:gd name="T57" fmla="*/ 1200 h 2185"/>
                  <a:gd name="T58" fmla="*/ 1584 w 3169"/>
                  <a:gd name="T59" fmla="*/ 816 h 2185"/>
                  <a:gd name="T60" fmla="*/ 1860 w 3169"/>
                  <a:gd name="T61" fmla="*/ 684 h 2185"/>
                  <a:gd name="T62" fmla="*/ 2280 w 3169"/>
                  <a:gd name="T63" fmla="*/ 732 h 2185"/>
                  <a:gd name="T64" fmla="*/ 2220 w 3169"/>
                  <a:gd name="T65" fmla="*/ 300 h 2185"/>
                  <a:gd name="T66" fmla="*/ 2796 w 3169"/>
                  <a:gd name="T67" fmla="*/ 816 h 2185"/>
                  <a:gd name="T68" fmla="*/ 2520 w 3169"/>
                  <a:gd name="T69" fmla="*/ 984 h 2185"/>
                  <a:gd name="T70" fmla="*/ 2220 w 3169"/>
                  <a:gd name="T71" fmla="*/ 1392 h 2185"/>
                  <a:gd name="T72" fmla="*/ 1968 w 3169"/>
                  <a:gd name="T73" fmla="*/ 1212 h 2185"/>
                  <a:gd name="T74" fmla="*/ 1944 w 3169"/>
                  <a:gd name="T75" fmla="*/ 1500 h 2185"/>
                  <a:gd name="T76" fmla="*/ 1620 w 3169"/>
                  <a:gd name="T77" fmla="*/ 1512 h 2185"/>
                  <a:gd name="T78" fmla="*/ 1716 w 3169"/>
                  <a:gd name="T79" fmla="*/ 1620 h 2185"/>
                  <a:gd name="T80" fmla="*/ 1140 w 3169"/>
                  <a:gd name="T81" fmla="*/ 1668 h 2185"/>
                  <a:gd name="T82" fmla="*/ 1428 w 3169"/>
                  <a:gd name="T83" fmla="*/ 1956 h 2185"/>
                  <a:gd name="T84" fmla="*/ 2004 w 3169"/>
                  <a:gd name="T85" fmla="*/ 1812 h 2185"/>
                  <a:gd name="T86" fmla="*/ 2364 w 3169"/>
                  <a:gd name="T87" fmla="*/ 1884 h 2185"/>
                  <a:gd name="T88" fmla="*/ 2940 w 3169"/>
                  <a:gd name="T89" fmla="*/ 1668 h 2185"/>
                  <a:gd name="T90" fmla="*/ 2256 w 3169"/>
                  <a:gd name="T91" fmla="*/ 1620 h 2185"/>
                  <a:gd name="T92" fmla="*/ 2784 w 3169"/>
                  <a:gd name="T93" fmla="*/ 1548 h 2185"/>
                  <a:gd name="T94" fmla="*/ 2172 w 3169"/>
                  <a:gd name="T95" fmla="*/ 1188 h 2185"/>
                  <a:gd name="T96" fmla="*/ 1968 w 3169"/>
                  <a:gd name="T97" fmla="*/ 1476 h 2185"/>
                  <a:gd name="T98" fmla="*/ 2460 w 3169"/>
                  <a:gd name="T99" fmla="*/ 1116 h 2185"/>
                  <a:gd name="T100" fmla="*/ 1356 w 3169"/>
                  <a:gd name="T101" fmla="*/ 1080 h 2185"/>
                  <a:gd name="T102" fmla="*/ 1812 w 3169"/>
                  <a:gd name="T103" fmla="*/ 996 h 2185"/>
                  <a:gd name="T104" fmla="*/ 1344 w 3169"/>
                  <a:gd name="T105" fmla="*/ 624 h 2185"/>
                  <a:gd name="T106" fmla="*/ 1128 w 3169"/>
                  <a:gd name="T107" fmla="*/ 852 h 2185"/>
                  <a:gd name="T108" fmla="*/ 1920 w 3169"/>
                  <a:gd name="T109" fmla="*/ 624 h 2185"/>
                  <a:gd name="T110" fmla="*/ 1056 w 3169"/>
                  <a:gd name="T111" fmla="*/ 300 h 2185"/>
                  <a:gd name="T112" fmla="*/ 1152 w 3169"/>
                  <a:gd name="T113" fmla="*/ 516 h 2185"/>
                  <a:gd name="T114" fmla="*/ 1404 w 3169"/>
                  <a:gd name="T115" fmla="*/ 216 h 2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169" h="2185">
                    <a:moveTo>
                      <a:pt x="1908" y="0"/>
                    </a:moveTo>
                    <a:lnTo>
                      <a:pt x="1872" y="24"/>
                    </a:lnTo>
                    <a:lnTo>
                      <a:pt x="1824" y="24"/>
                    </a:lnTo>
                    <a:lnTo>
                      <a:pt x="1752" y="12"/>
                    </a:lnTo>
                    <a:lnTo>
                      <a:pt x="1680" y="12"/>
                    </a:lnTo>
                    <a:lnTo>
                      <a:pt x="1644" y="12"/>
                    </a:lnTo>
                    <a:lnTo>
                      <a:pt x="1608" y="0"/>
                    </a:lnTo>
                    <a:lnTo>
                      <a:pt x="1572" y="0"/>
                    </a:lnTo>
                    <a:lnTo>
                      <a:pt x="1536" y="0"/>
                    </a:lnTo>
                    <a:lnTo>
                      <a:pt x="1500" y="0"/>
                    </a:lnTo>
                    <a:lnTo>
                      <a:pt x="1404" y="0"/>
                    </a:lnTo>
                    <a:lnTo>
                      <a:pt x="1332" y="0"/>
                    </a:lnTo>
                    <a:lnTo>
                      <a:pt x="1260" y="0"/>
                    </a:lnTo>
                    <a:lnTo>
                      <a:pt x="1188" y="12"/>
                    </a:lnTo>
                    <a:lnTo>
                      <a:pt x="1116" y="12"/>
                    </a:lnTo>
                    <a:lnTo>
                      <a:pt x="1044" y="12"/>
                    </a:lnTo>
                    <a:lnTo>
                      <a:pt x="972" y="12"/>
                    </a:lnTo>
                    <a:lnTo>
                      <a:pt x="900" y="12"/>
                    </a:lnTo>
                    <a:lnTo>
                      <a:pt x="828" y="24"/>
                    </a:lnTo>
                    <a:lnTo>
                      <a:pt x="756" y="24"/>
                    </a:lnTo>
                    <a:lnTo>
                      <a:pt x="684" y="24"/>
                    </a:lnTo>
                    <a:lnTo>
                      <a:pt x="588" y="24"/>
                    </a:lnTo>
                    <a:lnTo>
                      <a:pt x="516" y="36"/>
                    </a:lnTo>
                    <a:lnTo>
                      <a:pt x="396" y="48"/>
                    </a:lnTo>
                    <a:lnTo>
                      <a:pt x="324" y="60"/>
                    </a:lnTo>
                    <a:lnTo>
                      <a:pt x="228" y="84"/>
                    </a:lnTo>
                    <a:lnTo>
                      <a:pt x="180" y="96"/>
                    </a:lnTo>
                    <a:lnTo>
                      <a:pt x="132" y="132"/>
                    </a:lnTo>
                    <a:lnTo>
                      <a:pt x="84" y="180"/>
                    </a:lnTo>
                    <a:lnTo>
                      <a:pt x="48" y="216"/>
                    </a:lnTo>
                    <a:lnTo>
                      <a:pt x="36" y="252"/>
                    </a:lnTo>
                    <a:lnTo>
                      <a:pt x="24" y="288"/>
                    </a:lnTo>
                    <a:lnTo>
                      <a:pt x="12" y="336"/>
                    </a:lnTo>
                    <a:lnTo>
                      <a:pt x="0" y="408"/>
                    </a:lnTo>
                    <a:lnTo>
                      <a:pt x="0" y="456"/>
                    </a:lnTo>
                    <a:lnTo>
                      <a:pt x="0" y="492"/>
                    </a:lnTo>
                    <a:lnTo>
                      <a:pt x="0" y="528"/>
                    </a:lnTo>
                    <a:lnTo>
                      <a:pt x="0" y="564"/>
                    </a:lnTo>
                    <a:lnTo>
                      <a:pt x="0" y="636"/>
                    </a:lnTo>
                    <a:lnTo>
                      <a:pt x="0" y="708"/>
                    </a:lnTo>
                    <a:lnTo>
                      <a:pt x="0" y="804"/>
                    </a:lnTo>
                    <a:lnTo>
                      <a:pt x="0" y="876"/>
                    </a:lnTo>
                    <a:lnTo>
                      <a:pt x="0" y="948"/>
                    </a:lnTo>
                    <a:lnTo>
                      <a:pt x="0" y="984"/>
                    </a:lnTo>
                    <a:lnTo>
                      <a:pt x="0" y="1032"/>
                    </a:lnTo>
                    <a:lnTo>
                      <a:pt x="0" y="1080"/>
                    </a:lnTo>
                    <a:lnTo>
                      <a:pt x="0" y="1128"/>
                    </a:lnTo>
                    <a:lnTo>
                      <a:pt x="0" y="1224"/>
                    </a:lnTo>
                    <a:lnTo>
                      <a:pt x="0" y="1320"/>
                    </a:lnTo>
                    <a:lnTo>
                      <a:pt x="12" y="1356"/>
                    </a:lnTo>
                    <a:lnTo>
                      <a:pt x="24" y="1404"/>
                    </a:lnTo>
                    <a:lnTo>
                      <a:pt x="48" y="1452"/>
                    </a:lnTo>
                    <a:lnTo>
                      <a:pt x="60" y="1488"/>
                    </a:lnTo>
                    <a:lnTo>
                      <a:pt x="96" y="1512"/>
                    </a:lnTo>
                    <a:lnTo>
                      <a:pt x="108" y="1584"/>
                    </a:lnTo>
                    <a:lnTo>
                      <a:pt x="132" y="1656"/>
                    </a:lnTo>
                    <a:lnTo>
                      <a:pt x="204" y="1752"/>
                    </a:lnTo>
                    <a:lnTo>
                      <a:pt x="240" y="1800"/>
                    </a:lnTo>
                    <a:lnTo>
                      <a:pt x="276" y="1848"/>
                    </a:lnTo>
                    <a:lnTo>
                      <a:pt x="312" y="1872"/>
                    </a:lnTo>
                    <a:lnTo>
                      <a:pt x="360" y="1920"/>
                    </a:lnTo>
                    <a:lnTo>
                      <a:pt x="432" y="1944"/>
                    </a:lnTo>
                    <a:lnTo>
                      <a:pt x="504" y="1956"/>
                    </a:lnTo>
                    <a:lnTo>
                      <a:pt x="624" y="1992"/>
                    </a:lnTo>
                    <a:lnTo>
                      <a:pt x="696" y="2016"/>
                    </a:lnTo>
                    <a:lnTo>
                      <a:pt x="768" y="2016"/>
                    </a:lnTo>
                    <a:lnTo>
                      <a:pt x="864" y="2028"/>
                    </a:lnTo>
                    <a:lnTo>
                      <a:pt x="936" y="2028"/>
                    </a:lnTo>
                    <a:lnTo>
                      <a:pt x="1008" y="2028"/>
                    </a:lnTo>
                    <a:lnTo>
                      <a:pt x="1104" y="2040"/>
                    </a:lnTo>
                    <a:lnTo>
                      <a:pt x="1176" y="2040"/>
                    </a:lnTo>
                    <a:lnTo>
                      <a:pt x="1248" y="2040"/>
                    </a:lnTo>
                    <a:lnTo>
                      <a:pt x="1368" y="2064"/>
                    </a:lnTo>
                    <a:lnTo>
                      <a:pt x="1464" y="2076"/>
                    </a:lnTo>
                    <a:lnTo>
                      <a:pt x="1560" y="2088"/>
                    </a:lnTo>
                    <a:lnTo>
                      <a:pt x="1656" y="2112"/>
                    </a:lnTo>
                    <a:lnTo>
                      <a:pt x="1728" y="2136"/>
                    </a:lnTo>
                    <a:lnTo>
                      <a:pt x="1800" y="2148"/>
                    </a:lnTo>
                    <a:lnTo>
                      <a:pt x="1848" y="2160"/>
                    </a:lnTo>
                    <a:lnTo>
                      <a:pt x="1920" y="2172"/>
                    </a:lnTo>
                    <a:lnTo>
                      <a:pt x="1992" y="2172"/>
                    </a:lnTo>
                    <a:lnTo>
                      <a:pt x="2088" y="2184"/>
                    </a:lnTo>
                    <a:lnTo>
                      <a:pt x="2184" y="2184"/>
                    </a:lnTo>
                    <a:lnTo>
                      <a:pt x="2328" y="2184"/>
                    </a:lnTo>
                    <a:lnTo>
                      <a:pt x="2472" y="2172"/>
                    </a:lnTo>
                    <a:lnTo>
                      <a:pt x="2592" y="2160"/>
                    </a:lnTo>
                    <a:lnTo>
                      <a:pt x="2688" y="2148"/>
                    </a:lnTo>
                    <a:lnTo>
                      <a:pt x="2724" y="2136"/>
                    </a:lnTo>
                    <a:lnTo>
                      <a:pt x="2820" y="2112"/>
                    </a:lnTo>
                    <a:lnTo>
                      <a:pt x="2916" y="2040"/>
                    </a:lnTo>
                    <a:lnTo>
                      <a:pt x="2988" y="2016"/>
                    </a:lnTo>
                    <a:lnTo>
                      <a:pt x="3060" y="1944"/>
                    </a:lnTo>
                    <a:lnTo>
                      <a:pt x="3132" y="1848"/>
                    </a:lnTo>
                    <a:lnTo>
                      <a:pt x="3144" y="1728"/>
                    </a:lnTo>
                    <a:lnTo>
                      <a:pt x="3156" y="1656"/>
                    </a:lnTo>
                    <a:lnTo>
                      <a:pt x="3168" y="1560"/>
                    </a:lnTo>
                    <a:lnTo>
                      <a:pt x="3168" y="1464"/>
                    </a:lnTo>
                    <a:lnTo>
                      <a:pt x="3168" y="1392"/>
                    </a:lnTo>
                    <a:lnTo>
                      <a:pt x="3168" y="1272"/>
                    </a:lnTo>
                    <a:lnTo>
                      <a:pt x="3156" y="1176"/>
                    </a:lnTo>
                    <a:lnTo>
                      <a:pt x="3156" y="1080"/>
                    </a:lnTo>
                    <a:lnTo>
                      <a:pt x="3144" y="984"/>
                    </a:lnTo>
                    <a:lnTo>
                      <a:pt x="3120" y="864"/>
                    </a:lnTo>
                    <a:lnTo>
                      <a:pt x="3096" y="768"/>
                    </a:lnTo>
                    <a:lnTo>
                      <a:pt x="3072" y="696"/>
                    </a:lnTo>
                    <a:lnTo>
                      <a:pt x="3048" y="624"/>
                    </a:lnTo>
                    <a:lnTo>
                      <a:pt x="2976" y="528"/>
                    </a:lnTo>
                    <a:lnTo>
                      <a:pt x="2904" y="456"/>
                    </a:lnTo>
                    <a:lnTo>
                      <a:pt x="2832" y="384"/>
                    </a:lnTo>
                    <a:lnTo>
                      <a:pt x="2808" y="288"/>
                    </a:lnTo>
                    <a:lnTo>
                      <a:pt x="2760" y="240"/>
                    </a:lnTo>
                    <a:lnTo>
                      <a:pt x="2664" y="204"/>
                    </a:lnTo>
                    <a:lnTo>
                      <a:pt x="2628" y="168"/>
                    </a:lnTo>
                    <a:lnTo>
                      <a:pt x="2580" y="144"/>
                    </a:lnTo>
                    <a:lnTo>
                      <a:pt x="2484" y="108"/>
                    </a:lnTo>
                    <a:lnTo>
                      <a:pt x="2412" y="96"/>
                    </a:lnTo>
                    <a:lnTo>
                      <a:pt x="2292" y="60"/>
                    </a:lnTo>
                    <a:lnTo>
                      <a:pt x="2196" y="48"/>
                    </a:lnTo>
                    <a:lnTo>
                      <a:pt x="2148" y="36"/>
                    </a:lnTo>
                    <a:lnTo>
                      <a:pt x="2112" y="24"/>
                    </a:lnTo>
                    <a:lnTo>
                      <a:pt x="2076" y="24"/>
                    </a:lnTo>
                    <a:lnTo>
                      <a:pt x="2040" y="12"/>
                    </a:lnTo>
                    <a:lnTo>
                      <a:pt x="2004" y="12"/>
                    </a:lnTo>
                    <a:lnTo>
                      <a:pt x="1968" y="12"/>
                    </a:lnTo>
                    <a:lnTo>
                      <a:pt x="1932" y="12"/>
                    </a:lnTo>
                    <a:lnTo>
                      <a:pt x="1896" y="12"/>
                    </a:lnTo>
                    <a:lnTo>
                      <a:pt x="1860" y="36"/>
                    </a:lnTo>
                    <a:lnTo>
                      <a:pt x="1788" y="48"/>
                    </a:lnTo>
                    <a:lnTo>
                      <a:pt x="1716" y="72"/>
                    </a:lnTo>
                    <a:lnTo>
                      <a:pt x="1680" y="84"/>
                    </a:lnTo>
                    <a:lnTo>
                      <a:pt x="1644" y="108"/>
                    </a:lnTo>
                    <a:lnTo>
                      <a:pt x="1608" y="120"/>
                    </a:lnTo>
                    <a:lnTo>
                      <a:pt x="1560" y="132"/>
                    </a:lnTo>
                    <a:lnTo>
                      <a:pt x="1524" y="132"/>
                    </a:lnTo>
                    <a:lnTo>
                      <a:pt x="1488" y="132"/>
                    </a:lnTo>
                    <a:lnTo>
                      <a:pt x="1452" y="120"/>
                    </a:lnTo>
                    <a:lnTo>
                      <a:pt x="1356" y="108"/>
                    </a:lnTo>
                    <a:lnTo>
                      <a:pt x="1308" y="108"/>
                    </a:lnTo>
                    <a:lnTo>
                      <a:pt x="1188" y="96"/>
                    </a:lnTo>
                    <a:lnTo>
                      <a:pt x="1092" y="96"/>
                    </a:lnTo>
                    <a:lnTo>
                      <a:pt x="1020" y="96"/>
                    </a:lnTo>
                    <a:lnTo>
                      <a:pt x="924" y="96"/>
                    </a:lnTo>
                    <a:lnTo>
                      <a:pt x="852" y="96"/>
                    </a:lnTo>
                    <a:lnTo>
                      <a:pt x="780" y="96"/>
                    </a:lnTo>
                    <a:lnTo>
                      <a:pt x="744" y="96"/>
                    </a:lnTo>
                    <a:lnTo>
                      <a:pt x="708" y="96"/>
                    </a:lnTo>
                    <a:lnTo>
                      <a:pt x="612" y="108"/>
                    </a:lnTo>
                    <a:lnTo>
                      <a:pt x="516" y="108"/>
                    </a:lnTo>
                    <a:lnTo>
                      <a:pt x="444" y="120"/>
                    </a:lnTo>
                    <a:lnTo>
                      <a:pt x="372" y="132"/>
                    </a:lnTo>
                    <a:lnTo>
                      <a:pt x="276" y="144"/>
                    </a:lnTo>
                    <a:lnTo>
                      <a:pt x="240" y="144"/>
                    </a:lnTo>
                    <a:lnTo>
                      <a:pt x="204" y="180"/>
                    </a:lnTo>
                    <a:lnTo>
                      <a:pt x="204" y="228"/>
                    </a:lnTo>
                    <a:lnTo>
                      <a:pt x="204" y="300"/>
                    </a:lnTo>
                    <a:lnTo>
                      <a:pt x="204" y="336"/>
                    </a:lnTo>
                    <a:lnTo>
                      <a:pt x="228" y="372"/>
                    </a:lnTo>
                    <a:lnTo>
                      <a:pt x="264" y="396"/>
                    </a:lnTo>
                    <a:lnTo>
                      <a:pt x="360" y="420"/>
                    </a:lnTo>
                    <a:lnTo>
                      <a:pt x="456" y="444"/>
                    </a:lnTo>
                    <a:lnTo>
                      <a:pt x="552" y="456"/>
                    </a:lnTo>
                    <a:lnTo>
                      <a:pt x="648" y="468"/>
                    </a:lnTo>
                    <a:lnTo>
                      <a:pt x="744" y="480"/>
                    </a:lnTo>
                    <a:lnTo>
                      <a:pt x="864" y="492"/>
                    </a:lnTo>
                    <a:lnTo>
                      <a:pt x="912" y="492"/>
                    </a:lnTo>
                    <a:lnTo>
                      <a:pt x="1008" y="468"/>
                    </a:lnTo>
                    <a:lnTo>
                      <a:pt x="1044" y="432"/>
                    </a:lnTo>
                    <a:lnTo>
                      <a:pt x="1044" y="396"/>
                    </a:lnTo>
                    <a:lnTo>
                      <a:pt x="1008" y="372"/>
                    </a:lnTo>
                    <a:lnTo>
                      <a:pt x="972" y="372"/>
                    </a:lnTo>
                    <a:lnTo>
                      <a:pt x="936" y="360"/>
                    </a:lnTo>
                    <a:lnTo>
                      <a:pt x="888" y="348"/>
                    </a:lnTo>
                    <a:lnTo>
                      <a:pt x="792" y="336"/>
                    </a:lnTo>
                    <a:lnTo>
                      <a:pt x="696" y="336"/>
                    </a:lnTo>
                    <a:lnTo>
                      <a:pt x="600" y="324"/>
                    </a:lnTo>
                    <a:lnTo>
                      <a:pt x="504" y="324"/>
                    </a:lnTo>
                    <a:lnTo>
                      <a:pt x="432" y="324"/>
                    </a:lnTo>
                    <a:lnTo>
                      <a:pt x="360" y="324"/>
                    </a:lnTo>
                    <a:lnTo>
                      <a:pt x="288" y="324"/>
                    </a:lnTo>
                    <a:lnTo>
                      <a:pt x="252" y="324"/>
                    </a:lnTo>
                    <a:lnTo>
                      <a:pt x="204" y="348"/>
                    </a:lnTo>
                    <a:lnTo>
                      <a:pt x="168" y="396"/>
                    </a:lnTo>
                    <a:lnTo>
                      <a:pt x="144" y="432"/>
                    </a:lnTo>
                    <a:lnTo>
                      <a:pt x="144" y="480"/>
                    </a:lnTo>
                    <a:lnTo>
                      <a:pt x="144" y="516"/>
                    </a:lnTo>
                    <a:lnTo>
                      <a:pt x="144" y="564"/>
                    </a:lnTo>
                    <a:lnTo>
                      <a:pt x="168" y="660"/>
                    </a:lnTo>
                    <a:lnTo>
                      <a:pt x="180" y="732"/>
                    </a:lnTo>
                    <a:lnTo>
                      <a:pt x="228" y="768"/>
                    </a:lnTo>
                    <a:lnTo>
                      <a:pt x="324" y="792"/>
                    </a:lnTo>
                    <a:lnTo>
                      <a:pt x="420" y="816"/>
                    </a:lnTo>
                    <a:lnTo>
                      <a:pt x="540" y="828"/>
                    </a:lnTo>
                    <a:lnTo>
                      <a:pt x="636" y="840"/>
                    </a:lnTo>
                    <a:lnTo>
                      <a:pt x="732" y="840"/>
                    </a:lnTo>
                    <a:lnTo>
                      <a:pt x="804" y="840"/>
                    </a:lnTo>
                    <a:lnTo>
                      <a:pt x="876" y="840"/>
                    </a:lnTo>
                    <a:lnTo>
                      <a:pt x="912" y="840"/>
                    </a:lnTo>
                    <a:lnTo>
                      <a:pt x="960" y="828"/>
                    </a:lnTo>
                    <a:lnTo>
                      <a:pt x="1032" y="816"/>
                    </a:lnTo>
                    <a:lnTo>
                      <a:pt x="1104" y="804"/>
                    </a:lnTo>
                    <a:lnTo>
                      <a:pt x="1140" y="780"/>
                    </a:lnTo>
                    <a:lnTo>
                      <a:pt x="1140" y="744"/>
                    </a:lnTo>
                    <a:lnTo>
                      <a:pt x="1092" y="720"/>
                    </a:lnTo>
                    <a:lnTo>
                      <a:pt x="1056" y="696"/>
                    </a:lnTo>
                    <a:lnTo>
                      <a:pt x="960" y="684"/>
                    </a:lnTo>
                    <a:lnTo>
                      <a:pt x="864" y="672"/>
                    </a:lnTo>
                    <a:lnTo>
                      <a:pt x="792" y="660"/>
                    </a:lnTo>
                    <a:lnTo>
                      <a:pt x="720" y="660"/>
                    </a:lnTo>
                    <a:lnTo>
                      <a:pt x="600" y="660"/>
                    </a:lnTo>
                    <a:lnTo>
                      <a:pt x="504" y="660"/>
                    </a:lnTo>
                    <a:lnTo>
                      <a:pt x="432" y="660"/>
                    </a:lnTo>
                    <a:lnTo>
                      <a:pt x="360" y="660"/>
                    </a:lnTo>
                    <a:lnTo>
                      <a:pt x="312" y="660"/>
                    </a:lnTo>
                    <a:lnTo>
                      <a:pt x="276" y="672"/>
                    </a:lnTo>
                    <a:lnTo>
                      <a:pt x="240" y="696"/>
                    </a:lnTo>
                    <a:lnTo>
                      <a:pt x="204" y="732"/>
                    </a:lnTo>
                    <a:lnTo>
                      <a:pt x="180" y="768"/>
                    </a:lnTo>
                    <a:lnTo>
                      <a:pt x="168" y="804"/>
                    </a:lnTo>
                    <a:lnTo>
                      <a:pt x="168" y="852"/>
                    </a:lnTo>
                    <a:lnTo>
                      <a:pt x="192" y="888"/>
                    </a:lnTo>
                    <a:lnTo>
                      <a:pt x="204" y="924"/>
                    </a:lnTo>
                    <a:lnTo>
                      <a:pt x="228" y="972"/>
                    </a:lnTo>
                    <a:lnTo>
                      <a:pt x="324" y="1068"/>
                    </a:lnTo>
                    <a:lnTo>
                      <a:pt x="420" y="1164"/>
                    </a:lnTo>
                    <a:lnTo>
                      <a:pt x="492" y="1188"/>
                    </a:lnTo>
                    <a:lnTo>
                      <a:pt x="564" y="1212"/>
                    </a:lnTo>
                    <a:lnTo>
                      <a:pt x="636" y="1224"/>
                    </a:lnTo>
                    <a:lnTo>
                      <a:pt x="684" y="1224"/>
                    </a:lnTo>
                    <a:lnTo>
                      <a:pt x="732" y="1224"/>
                    </a:lnTo>
                    <a:lnTo>
                      <a:pt x="768" y="1224"/>
                    </a:lnTo>
                    <a:lnTo>
                      <a:pt x="864" y="1212"/>
                    </a:lnTo>
                    <a:lnTo>
                      <a:pt x="912" y="1200"/>
                    </a:lnTo>
                    <a:lnTo>
                      <a:pt x="948" y="1176"/>
                    </a:lnTo>
                    <a:lnTo>
                      <a:pt x="996" y="1152"/>
                    </a:lnTo>
                    <a:lnTo>
                      <a:pt x="1008" y="1116"/>
                    </a:lnTo>
                    <a:lnTo>
                      <a:pt x="1032" y="1080"/>
                    </a:lnTo>
                    <a:lnTo>
                      <a:pt x="1020" y="1044"/>
                    </a:lnTo>
                    <a:lnTo>
                      <a:pt x="972" y="1020"/>
                    </a:lnTo>
                    <a:lnTo>
                      <a:pt x="876" y="1020"/>
                    </a:lnTo>
                    <a:lnTo>
                      <a:pt x="780" y="1020"/>
                    </a:lnTo>
                    <a:lnTo>
                      <a:pt x="684" y="1020"/>
                    </a:lnTo>
                    <a:lnTo>
                      <a:pt x="564" y="1020"/>
                    </a:lnTo>
                    <a:lnTo>
                      <a:pt x="444" y="1020"/>
                    </a:lnTo>
                    <a:lnTo>
                      <a:pt x="348" y="1020"/>
                    </a:lnTo>
                    <a:lnTo>
                      <a:pt x="276" y="1020"/>
                    </a:lnTo>
                    <a:lnTo>
                      <a:pt x="204" y="1020"/>
                    </a:lnTo>
                    <a:lnTo>
                      <a:pt x="156" y="1032"/>
                    </a:lnTo>
                    <a:lnTo>
                      <a:pt x="120" y="1056"/>
                    </a:lnTo>
                    <a:lnTo>
                      <a:pt x="84" y="1092"/>
                    </a:lnTo>
                    <a:lnTo>
                      <a:pt x="72" y="1128"/>
                    </a:lnTo>
                    <a:lnTo>
                      <a:pt x="60" y="1176"/>
                    </a:lnTo>
                    <a:lnTo>
                      <a:pt x="60" y="1212"/>
                    </a:lnTo>
                    <a:lnTo>
                      <a:pt x="84" y="1248"/>
                    </a:lnTo>
                    <a:lnTo>
                      <a:pt x="120" y="1284"/>
                    </a:lnTo>
                    <a:lnTo>
                      <a:pt x="156" y="1332"/>
                    </a:lnTo>
                    <a:lnTo>
                      <a:pt x="228" y="1356"/>
                    </a:lnTo>
                    <a:lnTo>
                      <a:pt x="324" y="1380"/>
                    </a:lnTo>
                    <a:lnTo>
                      <a:pt x="420" y="1452"/>
                    </a:lnTo>
                    <a:lnTo>
                      <a:pt x="468" y="1488"/>
                    </a:lnTo>
                    <a:lnTo>
                      <a:pt x="540" y="1500"/>
                    </a:lnTo>
                    <a:lnTo>
                      <a:pt x="636" y="1500"/>
                    </a:lnTo>
                    <a:lnTo>
                      <a:pt x="708" y="1500"/>
                    </a:lnTo>
                    <a:lnTo>
                      <a:pt x="780" y="1500"/>
                    </a:lnTo>
                    <a:lnTo>
                      <a:pt x="852" y="1500"/>
                    </a:lnTo>
                    <a:lnTo>
                      <a:pt x="924" y="1500"/>
                    </a:lnTo>
                    <a:lnTo>
                      <a:pt x="972" y="1500"/>
                    </a:lnTo>
                    <a:lnTo>
                      <a:pt x="1008" y="1476"/>
                    </a:lnTo>
                    <a:lnTo>
                      <a:pt x="1032" y="1428"/>
                    </a:lnTo>
                    <a:lnTo>
                      <a:pt x="1020" y="1380"/>
                    </a:lnTo>
                    <a:lnTo>
                      <a:pt x="984" y="1368"/>
                    </a:lnTo>
                    <a:lnTo>
                      <a:pt x="936" y="1368"/>
                    </a:lnTo>
                    <a:lnTo>
                      <a:pt x="840" y="1368"/>
                    </a:lnTo>
                    <a:lnTo>
                      <a:pt x="768" y="1368"/>
                    </a:lnTo>
                    <a:lnTo>
                      <a:pt x="672" y="1368"/>
                    </a:lnTo>
                    <a:lnTo>
                      <a:pt x="576" y="1368"/>
                    </a:lnTo>
                    <a:lnTo>
                      <a:pt x="504" y="1368"/>
                    </a:lnTo>
                    <a:lnTo>
                      <a:pt x="456" y="1380"/>
                    </a:lnTo>
                    <a:lnTo>
                      <a:pt x="408" y="1392"/>
                    </a:lnTo>
                    <a:lnTo>
                      <a:pt x="372" y="1404"/>
                    </a:lnTo>
                    <a:lnTo>
                      <a:pt x="336" y="1428"/>
                    </a:lnTo>
                    <a:lnTo>
                      <a:pt x="312" y="1464"/>
                    </a:lnTo>
                    <a:lnTo>
                      <a:pt x="276" y="1500"/>
                    </a:lnTo>
                    <a:lnTo>
                      <a:pt x="264" y="1536"/>
                    </a:lnTo>
                    <a:lnTo>
                      <a:pt x="252" y="1572"/>
                    </a:lnTo>
                    <a:lnTo>
                      <a:pt x="252" y="1608"/>
                    </a:lnTo>
                    <a:lnTo>
                      <a:pt x="252" y="1644"/>
                    </a:lnTo>
                    <a:lnTo>
                      <a:pt x="252" y="1680"/>
                    </a:lnTo>
                    <a:lnTo>
                      <a:pt x="264" y="1716"/>
                    </a:lnTo>
                    <a:lnTo>
                      <a:pt x="300" y="1740"/>
                    </a:lnTo>
                    <a:lnTo>
                      <a:pt x="396" y="1776"/>
                    </a:lnTo>
                    <a:lnTo>
                      <a:pt x="468" y="1788"/>
                    </a:lnTo>
                    <a:lnTo>
                      <a:pt x="540" y="1800"/>
                    </a:lnTo>
                    <a:lnTo>
                      <a:pt x="636" y="1812"/>
                    </a:lnTo>
                    <a:lnTo>
                      <a:pt x="684" y="1812"/>
                    </a:lnTo>
                    <a:lnTo>
                      <a:pt x="720" y="1812"/>
                    </a:lnTo>
                    <a:lnTo>
                      <a:pt x="768" y="1800"/>
                    </a:lnTo>
                    <a:lnTo>
                      <a:pt x="804" y="1788"/>
                    </a:lnTo>
                    <a:lnTo>
                      <a:pt x="888" y="1788"/>
                    </a:lnTo>
                    <a:lnTo>
                      <a:pt x="924" y="1788"/>
                    </a:lnTo>
                    <a:lnTo>
                      <a:pt x="1008" y="1776"/>
                    </a:lnTo>
                    <a:lnTo>
                      <a:pt x="1044" y="1776"/>
                    </a:lnTo>
                    <a:lnTo>
                      <a:pt x="1092" y="1740"/>
                    </a:lnTo>
                    <a:lnTo>
                      <a:pt x="1128" y="1692"/>
                    </a:lnTo>
                    <a:lnTo>
                      <a:pt x="1152" y="1656"/>
                    </a:lnTo>
                    <a:lnTo>
                      <a:pt x="1164" y="1584"/>
                    </a:lnTo>
                    <a:lnTo>
                      <a:pt x="1188" y="1536"/>
                    </a:lnTo>
                    <a:lnTo>
                      <a:pt x="1188" y="1464"/>
                    </a:lnTo>
                    <a:lnTo>
                      <a:pt x="1188" y="1368"/>
                    </a:lnTo>
                    <a:lnTo>
                      <a:pt x="1188" y="1320"/>
                    </a:lnTo>
                    <a:lnTo>
                      <a:pt x="1188" y="1224"/>
                    </a:lnTo>
                    <a:lnTo>
                      <a:pt x="1188" y="1128"/>
                    </a:lnTo>
                    <a:lnTo>
                      <a:pt x="1188" y="1056"/>
                    </a:lnTo>
                    <a:lnTo>
                      <a:pt x="1188" y="984"/>
                    </a:lnTo>
                    <a:lnTo>
                      <a:pt x="1200" y="1032"/>
                    </a:lnTo>
                    <a:lnTo>
                      <a:pt x="1212" y="1068"/>
                    </a:lnTo>
                    <a:lnTo>
                      <a:pt x="1248" y="1092"/>
                    </a:lnTo>
                    <a:lnTo>
                      <a:pt x="1296" y="1140"/>
                    </a:lnTo>
                    <a:lnTo>
                      <a:pt x="1332" y="1176"/>
                    </a:lnTo>
                    <a:lnTo>
                      <a:pt x="1368" y="1200"/>
                    </a:lnTo>
                    <a:lnTo>
                      <a:pt x="1452" y="1296"/>
                    </a:lnTo>
                    <a:lnTo>
                      <a:pt x="1524" y="1320"/>
                    </a:lnTo>
                    <a:lnTo>
                      <a:pt x="1536" y="1224"/>
                    </a:lnTo>
                    <a:lnTo>
                      <a:pt x="1548" y="1104"/>
                    </a:lnTo>
                    <a:lnTo>
                      <a:pt x="1548" y="984"/>
                    </a:lnTo>
                    <a:lnTo>
                      <a:pt x="1548" y="888"/>
                    </a:lnTo>
                    <a:lnTo>
                      <a:pt x="1548" y="816"/>
                    </a:lnTo>
                    <a:lnTo>
                      <a:pt x="1524" y="780"/>
                    </a:lnTo>
                    <a:lnTo>
                      <a:pt x="1512" y="744"/>
                    </a:lnTo>
                    <a:lnTo>
                      <a:pt x="1548" y="792"/>
                    </a:lnTo>
                    <a:lnTo>
                      <a:pt x="1584" y="816"/>
                    </a:lnTo>
                    <a:lnTo>
                      <a:pt x="1632" y="852"/>
                    </a:lnTo>
                    <a:lnTo>
                      <a:pt x="1680" y="900"/>
                    </a:lnTo>
                    <a:lnTo>
                      <a:pt x="1752" y="924"/>
                    </a:lnTo>
                    <a:lnTo>
                      <a:pt x="1788" y="960"/>
                    </a:lnTo>
                    <a:lnTo>
                      <a:pt x="1836" y="984"/>
                    </a:lnTo>
                    <a:lnTo>
                      <a:pt x="1872" y="1008"/>
                    </a:lnTo>
                    <a:lnTo>
                      <a:pt x="1908" y="1032"/>
                    </a:lnTo>
                    <a:lnTo>
                      <a:pt x="1896" y="912"/>
                    </a:lnTo>
                    <a:lnTo>
                      <a:pt x="1884" y="816"/>
                    </a:lnTo>
                    <a:lnTo>
                      <a:pt x="1884" y="720"/>
                    </a:lnTo>
                    <a:lnTo>
                      <a:pt x="1860" y="684"/>
                    </a:lnTo>
                    <a:lnTo>
                      <a:pt x="1860" y="648"/>
                    </a:lnTo>
                    <a:lnTo>
                      <a:pt x="1848" y="552"/>
                    </a:lnTo>
                    <a:lnTo>
                      <a:pt x="1836" y="516"/>
                    </a:lnTo>
                    <a:lnTo>
                      <a:pt x="1872" y="540"/>
                    </a:lnTo>
                    <a:lnTo>
                      <a:pt x="1908" y="564"/>
                    </a:lnTo>
                    <a:lnTo>
                      <a:pt x="2004" y="612"/>
                    </a:lnTo>
                    <a:lnTo>
                      <a:pt x="2076" y="636"/>
                    </a:lnTo>
                    <a:lnTo>
                      <a:pt x="2172" y="660"/>
                    </a:lnTo>
                    <a:lnTo>
                      <a:pt x="2208" y="684"/>
                    </a:lnTo>
                    <a:lnTo>
                      <a:pt x="2244" y="708"/>
                    </a:lnTo>
                    <a:lnTo>
                      <a:pt x="2280" y="732"/>
                    </a:lnTo>
                    <a:lnTo>
                      <a:pt x="2316" y="756"/>
                    </a:lnTo>
                    <a:lnTo>
                      <a:pt x="2328" y="720"/>
                    </a:lnTo>
                    <a:lnTo>
                      <a:pt x="2304" y="624"/>
                    </a:lnTo>
                    <a:lnTo>
                      <a:pt x="2292" y="552"/>
                    </a:lnTo>
                    <a:lnTo>
                      <a:pt x="2268" y="504"/>
                    </a:lnTo>
                    <a:lnTo>
                      <a:pt x="2256" y="468"/>
                    </a:lnTo>
                    <a:lnTo>
                      <a:pt x="2232" y="420"/>
                    </a:lnTo>
                    <a:lnTo>
                      <a:pt x="2220" y="372"/>
                    </a:lnTo>
                    <a:lnTo>
                      <a:pt x="2196" y="324"/>
                    </a:lnTo>
                    <a:lnTo>
                      <a:pt x="2184" y="288"/>
                    </a:lnTo>
                    <a:lnTo>
                      <a:pt x="2220" y="300"/>
                    </a:lnTo>
                    <a:lnTo>
                      <a:pt x="2292" y="312"/>
                    </a:lnTo>
                    <a:lnTo>
                      <a:pt x="2364" y="324"/>
                    </a:lnTo>
                    <a:lnTo>
                      <a:pt x="2460" y="360"/>
                    </a:lnTo>
                    <a:lnTo>
                      <a:pt x="2508" y="372"/>
                    </a:lnTo>
                    <a:lnTo>
                      <a:pt x="2604" y="408"/>
                    </a:lnTo>
                    <a:lnTo>
                      <a:pt x="2676" y="432"/>
                    </a:lnTo>
                    <a:lnTo>
                      <a:pt x="2712" y="456"/>
                    </a:lnTo>
                    <a:lnTo>
                      <a:pt x="2748" y="576"/>
                    </a:lnTo>
                    <a:lnTo>
                      <a:pt x="2772" y="648"/>
                    </a:lnTo>
                    <a:lnTo>
                      <a:pt x="2784" y="720"/>
                    </a:lnTo>
                    <a:lnTo>
                      <a:pt x="2796" y="816"/>
                    </a:lnTo>
                    <a:lnTo>
                      <a:pt x="2796" y="912"/>
                    </a:lnTo>
                    <a:lnTo>
                      <a:pt x="2796" y="1008"/>
                    </a:lnTo>
                    <a:lnTo>
                      <a:pt x="2772" y="1056"/>
                    </a:lnTo>
                    <a:lnTo>
                      <a:pt x="2760" y="1128"/>
                    </a:lnTo>
                    <a:lnTo>
                      <a:pt x="2748" y="1200"/>
                    </a:lnTo>
                    <a:lnTo>
                      <a:pt x="2712" y="1248"/>
                    </a:lnTo>
                    <a:lnTo>
                      <a:pt x="2688" y="1296"/>
                    </a:lnTo>
                    <a:lnTo>
                      <a:pt x="2652" y="1176"/>
                    </a:lnTo>
                    <a:lnTo>
                      <a:pt x="2580" y="1104"/>
                    </a:lnTo>
                    <a:lnTo>
                      <a:pt x="2568" y="1032"/>
                    </a:lnTo>
                    <a:lnTo>
                      <a:pt x="2520" y="984"/>
                    </a:lnTo>
                    <a:lnTo>
                      <a:pt x="2484" y="960"/>
                    </a:lnTo>
                    <a:lnTo>
                      <a:pt x="2448" y="960"/>
                    </a:lnTo>
                    <a:lnTo>
                      <a:pt x="2400" y="960"/>
                    </a:lnTo>
                    <a:lnTo>
                      <a:pt x="2352" y="984"/>
                    </a:lnTo>
                    <a:lnTo>
                      <a:pt x="2256" y="1032"/>
                    </a:lnTo>
                    <a:lnTo>
                      <a:pt x="2244" y="1104"/>
                    </a:lnTo>
                    <a:lnTo>
                      <a:pt x="2208" y="1200"/>
                    </a:lnTo>
                    <a:lnTo>
                      <a:pt x="2196" y="1272"/>
                    </a:lnTo>
                    <a:lnTo>
                      <a:pt x="2172" y="1308"/>
                    </a:lnTo>
                    <a:lnTo>
                      <a:pt x="2172" y="1344"/>
                    </a:lnTo>
                    <a:lnTo>
                      <a:pt x="2220" y="1392"/>
                    </a:lnTo>
                    <a:lnTo>
                      <a:pt x="2256" y="1416"/>
                    </a:lnTo>
                    <a:lnTo>
                      <a:pt x="2292" y="1392"/>
                    </a:lnTo>
                    <a:lnTo>
                      <a:pt x="2328" y="1296"/>
                    </a:lnTo>
                    <a:lnTo>
                      <a:pt x="2328" y="1248"/>
                    </a:lnTo>
                    <a:lnTo>
                      <a:pt x="2304" y="1200"/>
                    </a:lnTo>
                    <a:lnTo>
                      <a:pt x="2268" y="1176"/>
                    </a:lnTo>
                    <a:lnTo>
                      <a:pt x="2232" y="1164"/>
                    </a:lnTo>
                    <a:lnTo>
                      <a:pt x="2160" y="1164"/>
                    </a:lnTo>
                    <a:lnTo>
                      <a:pt x="2088" y="1188"/>
                    </a:lnTo>
                    <a:lnTo>
                      <a:pt x="2040" y="1200"/>
                    </a:lnTo>
                    <a:lnTo>
                      <a:pt x="1968" y="1212"/>
                    </a:lnTo>
                    <a:lnTo>
                      <a:pt x="1872" y="1260"/>
                    </a:lnTo>
                    <a:lnTo>
                      <a:pt x="1836" y="1296"/>
                    </a:lnTo>
                    <a:lnTo>
                      <a:pt x="1824" y="1332"/>
                    </a:lnTo>
                    <a:lnTo>
                      <a:pt x="1812" y="1368"/>
                    </a:lnTo>
                    <a:lnTo>
                      <a:pt x="1800" y="1416"/>
                    </a:lnTo>
                    <a:lnTo>
                      <a:pt x="1800" y="1452"/>
                    </a:lnTo>
                    <a:lnTo>
                      <a:pt x="1800" y="1488"/>
                    </a:lnTo>
                    <a:lnTo>
                      <a:pt x="1836" y="1512"/>
                    </a:lnTo>
                    <a:lnTo>
                      <a:pt x="1872" y="1524"/>
                    </a:lnTo>
                    <a:lnTo>
                      <a:pt x="1908" y="1536"/>
                    </a:lnTo>
                    <a:lnTo>
                      <a:pt x="1944" y="1500"/>
                    </a:lnTo>
                    <a:lnTo>
                      <a:pt x="1968" y="1464"/>
                    </a:lnTo>
                    <a:lnTo>
                      <a:pt x="1968" y="1428"/>
                    </a:lnTo>
                    <a:lnTo>
                      <a:pt x="1944" y="1392"/>
                    </a:lnTo>
                    <a:lnTo>
                      <a:pt x="1908" y="1356"/>
                    </a:lnTo>
                    <a:lnTo>
                      <a:pt x="1860" y="1344"/>
                    </a:lnTo>
                    <a:lnTo>
                      <a:pt x="1812" y="1356"/>
                    </a:lnTo>
                    <a:lnTo>
                      <a:pt x="1764" y="1380"/>
                    </a:lnTo>
                    <a:lnTo>
                      <a:pt x="1728" y="1404"/>
                    </a:lnTo>
                    <a:lnTo>
                      <a:pt x="1692" y="1428"/>
                    </a:lnTo>
                    <a:lnTo>
                      <a:pt x="1656" y="1464"/>
                    </a:lnTo>
                    <a:lnTo>
                      <a:pt x="1620" y="1512"/>
                    </a:lnTo>
                    <a:lnTo>
                      <a:pt x="1596" y="1548"/>
                    </a:lnTo>
                    <a:lnTo>
                      <a:pt x="1572" y="1596"/>
                    </a:lnTo>
                    <a:lnTo>
                      <a:pt x="1560" y="1680"/>
                    </a:lnTo>
                    <a:lnTo>
                      <a:pt x="1560" y="1716"/>
                    </a:lnTo>
                    <a:lnTo>
                      <a:pt x="1596" y="1752"/>
                    </a:lnTo>
                    <a:lnTo>
                      <a:pt x="1644" y="1764"/>
                    </a:lnTo>
                    <a:lnTo>
                      <a:pt x="1680" y="1764"/>
                    </a:lnTo>
                    <a:lnTo>
                      <a:pt x="1716" y="1740"/>
                    </a:lnTo>
                    <a:lnTo>
                      <a:pt x="1740" y="1704"/>
                    </a:lnTo>
                    <a:lnTo>
                      <a:pt x="1740" y="1656"/>
                    </a:lnTo>
                    <a:lnTo>
                      <a:pt x="1716" y="1620"/>
                    </a:lnTo>
                    <a:lnTo>
                      <a:pt x="1680" y="1596"/>
                    </a:lnTo>
                    <a:lnTo>
                      <a:pt x="1644" y="1584"/>
                    </a:lnTo>
                    <a:lnTo>
                      <a:pt x="1548" y="1584"/>
                    </a:lnTo>
                    <a:lnTo>
                      <a:pt x="1476" y="1572"/>
                    </a:lnTo>
                    <a:lnTo>
                      <a:pt x="1428" y="1572"/>
                    </a:lnTo>
                    <a:lnTo>
                      <a:pt x="1356" y="1572"/>
                    </a:lnTo>
                    <a:lnTo>
                      <a:pt x="1308" y="1584"/>
                    </a:lnTo>
                    <a:lnTo>
                      <a:pt x="1236" y="1596"/>
                    </a:lnTo>
                    <a:lnTo>
                      <a:pt x="1200" y="1608"/>
                    </a:lnTo>
                    <a:lnTo>
                      <a:pt x="1164" y="1632"/>
                    </a:lnTo>
                    <a:lnTo>
                      <a:pt x="1140" y="1668"/>
                    </a:lnTo>
                    <a:lnTo>
                      <a:pt x="1140" y="1704"/>
                    </a:lnTo>
                    <a:lnTo>
                      <a:pt x="1128" y="1740"/>
                    </a:lnTo>
                    <a:lnTo>
                      <a:pt x="1128" y="1776"/>
                    </a:lnTo>
                    <a:lnTo>
                      <a:pt x="1128" y="1812"/>
                    </a:lnTo>
                    <a:lnTo>
                      <a:pt x="1164" y="1860"/>
                    </a:lnTo>
                    <a:lnTo>
                      <a:pt x="1200" y="1884"/>
                    </a:lnTo>
                    <a:lnTo>
                      <a:pt x="1248" y="1920"/>
                    </a:lnTo>
                    <a:lnTo>
                      <a:pt x="1296" y="1944"/>
                    </a:lnTo>
                    <a:lnTo>
                      <a:pt x="1344" y="1956"/>
                    </a:lnTo>
                    <a:lnTo>
                      <a:pt x="1380" y="1956"/>
                    </a:lnTo>
                    <a:lnTo>
                      <a:pt x="1428" y="1956"/>
                    </a:lnTo>
                    <a:lnTo>
                      <a:pt x="1512" y="1956"/>
                    </a:lnTo>
                    <a:lnTo>
                      <a:pt x="1584" y="1956"/>
                    </a:lnTo>
                    <a:lnTo>
                      <a:pt x="1656" y="1956"/>
                    </a:lnTo>
                    <a:lnTo>
                      <a:pt x="1728" y="1956"/>
                    </a:lnTo>
                    <a:lnTo>
                      <a:pt x="1800" y="1956"/>
                    </a:lnTo>
                    <a:lnTo>
                      <a:pt x="1836" y="1956"/>
                    </a:lnTo>
                    <a:lnTo>
                      <a:pt x="1872" y="1932"/>
                    </a:lnTo>
                    <a:lnTo>
                      <a:pt x="1908" y="1908"/>
                    </a:lnTo>
                    <a:lnTo>
                      <a:pt x="1944" y="1872"/>
                    </a:lnTo>
                    <a:lnTo>
                      <a:pt x="1980" y="1848"/>
                    </a:lnTo>
                    <a:lnTo>
                      <a:pt x="2004" y="1812"/>
                    </a:lnTo>
                    <a:lnTo>
                      <a:pt x="2040" y="1788"/>
                    </a:lnTo>
                    <a:lnTo>
                      <a:pt x="2088" y="1764"/>
                    </a:lnTo>
                    <a:lnTo>
                      <a:pt x="2136" y="1728"/>
                    </a:lnTo>
                    <a:lnTo>
                      <a:pt x="2184" y="1704"/>
                    </a:lnTo>
                    <a:lnTo>
                      <a:pt x="2220" y="1704"/>
                    </a:lnTo>
                    <a:lnTo>
                      <a:pt x="2256" y="1716"/>
                    </a:lnTo>
                    <a:lnTo>
                      <a:pt x="2292" y="1752"/>
                    </a:lnTo>
                    <a:lnTo>
                      <a:pt x="2304" y="1788"/>
                    </a:lnTo>
                    <a:lnTo>
                      <a:pt x="2316" y="1824"/>
                    </a:lnTo>
                    <a:lnTo>
                      <a:pt x="2328" y="1860"/>
                    </a:lnTo>
                    <a:lnTo>
                      <a:pt x="2364" y="1884"/>
                    </a:lnTo>
                    <a:lnTo>
                      <a:pt x="2448" y="1920"/>
                    </a:lnTo>
                    <a:lnTo>
                      <a:pt x="2544" y="1944"/>
                    </a:lnTo>
                    <a:lnTo>
                      <a:pt x="2592" y="1956"/>
                    </a:lnTo>
                    <a:lnTo>
                      <a:pt x="2664" y="1956"/>
                    </a:lnTo>
                    <a:lnTo>
                      <a:pt x="2736" y="1956"/>
                    </a:lnTo>
                    <a:lnTo>
                      <a:pt x="2784" y="1944"/>
                    </a:lnTo>
                    <a:lnTo>
                      <a:pt x="2856" y="1932"/>
                    </a:lnTo>
                    <a:lnTo>
                      <a:pt x="2904" y="1884"/>
                    </a:lnTo>
                    <a:lnTo>
                      <a:pt x="2916" y="1812"/>
                    </a:lnTo>
                    <a:lnTo>
                      <a:pt x="2940" y="1764"/>
                    </a:lnTo>
                    <a:lnTo>
                      <a:pt x="2940" y="1668"/>
                    </a:lnTo>
                    <a:lnTo>
                      <a:pt x="2928" y="1632"/>
                    </a:lnTo>
                    <a:lnTo>
                      <a:pt x="2892" y="1608"/>
                    </a:lnTo>
                    <a:lnTo>
                      <a:pt x="2856" y="1584"/>
                    </a:lnTo>
                    <a:lnTo>
                      <a:pt x="2784" y="1584"/>
                    </a:lnTo>
                    <a:lnTo>
                      <a:pt x="2712" y="1584"/>
                    </a:lnTo>
                    <a:lnTo>
                      <a:pt x="2664" y="1584"/>
                    </a:lnTo>
                    <a:lnTo>
                      <a:pt x="2592" y="1584"/>
                    </a:lnTo>
                    <a:lnTo>
                      <a:pt x="2496" y="1584"/>
                    </a:lnTo>
                    <a:lnTo>
                      <a:pt x="2424" y="1596"/>
                    </a:lnTo>
                    <a:lnTo>
                      <a:pt x="2328" y="1608"/>
                    </a:lnTo>
                    <a:lnTo>
                      <a:pt x="2256" y="1620"/>
                    </a:lnTo>
                    <a:lnTo>
                      <a:pt x="2208" y="1644"/>
                    </a:lnTo>
                    <a:lnTo>
                      <a:pt x="2184" y="1680"/>
                    </a:lnTo>
                    <a:lnTo>
                      <a:pt x="2172" y="1716"/>
                    </a:lnTo>
                    <a:lnTo>
                      <a:pt x="2220" y="1752"/>
                    </a:lnTo>
                    <a:lnTo>
                      <a:pt x="2340" y="1776"/>
                    </a:lnTo>
                    <a:lnTo>
                      <a:pt x="2376" y="1788"/>
                    </a:lnTo>
                    <a:lnTo>
                      <a:pt x="2472" y="1764"/>
                    </a:lnTo>
                    <a:lnTo>
                      <a:pt x="2544" y="1740"/>
                    </a:lnTo>
                    <a:lnTo>
                      <a:pt x="2616" y="1716"/>
                    </a:lnTo>
                    <a:lnTo>
                      <a:pt x="2712" y="1620"/>
                    </a:lnTo>
                    <a:lnTo>
                      <a:pt x="2784" y="1548"/>
                    </a:lnTo>
                    <a:lnTo>
                      <a:pt x="2808" y="1476"/>
                    </a:lnTo>
                    <a:lnTo>
                      <a:pt x="2820" y="1404"/>
                    </a:lnTo>
                    <a:lnTo>
                      <a:pt x="2832" y="1332"/>
                    </a:lnTo>
                    <a:lnTo>
                      <a:pt x="2832" y="1260"/>
                    </a:lnTo>
                    <a:lnTo>
                      <a:pt x="2796" y="1224"/>
                    </a:lnTo>
                    <a:lnTo>
                      <a:pt x="2724" y="1212"/>
                    </a:lnTo>
                    <a:lnTo>
                      <a:pt x="2604" y="1200"/>
                    </a:lnTo>
                    <a:lnTo>
                      <a:pt x="2508" y="1188"/>
                    </a:lnTo>
                    <a:lnTo>
                      <a:pt x="2364" y="1188"/>
                    </a:lnTo>
                    <a:lnTo>
                      <a:pt x="2268" y="1188"/>
                    </a:lnTo>
                    <a:lnTo>
                      <a:pt x="2172" y="1188"/>
                    </a:lnTo>
                    <a:lnTo>
                      <a:pt x="2076" y="1212"/>
                    </a:lnTo>
                    <a:lnTo>
                      <a:pt x="1980" y="1224"/>
                    </a:lnTo>
                    <a:lnTo>
                      <a:pt x="1884" y="1236"/>
                    </a:lnTo>
                    <a:lnTo>
                      <a:pt x="1812" y="1248"/>
                    </a:lnTo>
                    <a:lnTo>
                      <a:pt x="1776" y="1272"/>
                    </a:lnTo>
                    <a:lnTo>
                      <a:pt x="1728" y="1320"/>
                    </a:lnTo>
                    <a:lnTo>
                      <a:pt x="1728" y="1368"/>
                    </a:lnTo>
                    <a:lnTo>
                      <a:pt x="1716" y="1404"/>
                    </a:lnTo>
                    <a:lnTo>
                      <a:pt x="1752" y="1440"/>
                    </a:lnTo>
                    <a:lnTo>
                      <a:pt x="1848" y="1464"/>
                    </a:lnTo>
                    <a:lnTo>
                      <a:pt x="1968" y="1476"/>
                    </a:lnTo>
                    <a:lnTo>
                      <a:pt x="2040" y="1476"/>
                    </a:lnTo>
                    <a:lnTo>
                      <a:pt x="2088" y="1464"/>
                    </a:lnTo>
                    <a:lnTo>
                      <a:pt x="2160" y="1452"/>
                    </a:lnTo>
                    <a:lnTo>
                      <a:pt x="2256" y="1428"/>
                    </a:lnTo>
                    <a:lnTo>
                      <a:pt x="2328" y="1404"/>
                    </a:lnTo>
                    <a:lnTo>
                      <a:pt x="2400" y="1392"/>
                    </a:lnTo>
                    <a:lnTo>
                      <a:pt x="2424" y="1320"/>
                    </a:lnTo>
                    <a:lnTo>
                      <a:pt x="2448" y="1248"/>
                    </a:lnTo>
                    <a:lnTo>
                      <a:pt x="2484" y="1200"/>
                    </a:lnTo>
                    <a:lnTo>
                      <a:pt x="2484" y="1152"/>
                    </a:lnTo>
                    <a:lnTo>
                      <a:pt x="2460" y="1116"/>
                    </a:lnTo>
                    <a:lnTo>
                      <a:pt x="2388" y="1104"/>
                    </a:lnTo>
                    <a:lnTo>
                      <a:pt x="2316" y="1092"/>
                    </a:lnTo>
                    <a:lnTo>
                      <a:pt x="2220" y="1080"/>
                    </a:lnTo>
                    <a:lnTo>
                      <a:pt x="2076" y="1056"/>
                    </a:lnTo>
                    <a:lnTo>
                      <a:pt x="1908" y="1044"/>
                    </a:lnTo>
                    <a:lnTo>
                      <a:pt x="1764" y="1032"/>
                    </a:lnTo>
                    <a:lnTo>
                      <a:pt x="1644" y="1032"/>
                    </a:lnTo>
                    <a:lnTo>
                      <a:pt x="1572" y="1032"/>
                    </a:lnTo>
                    <a:lnTo>
                      <a:pt x="1500" y="1044"/>
                    </a:lnTo>
                    <a:lnTo>
                      <a:pt x="1428" y="1056"/>
                    </a:lnTo>
                    <a:lnTo>
                      <a:pt x="1356" y="1080"/>
                    </a:lnTo>
                    <a:lnTo>
                      <a:pt x="1284" y="1104"/>
                    </a:lnTo>
                    <a:lnTo>
                      <a:pt x="1248" y="1140"/>
                    </a:lnTo>
                    <a:lnTo>
                      <a:pt x="1236" y="1176"/>
                    </a:lnTo>
                    <a:lnTo>
                      <a:pt x="1356" y="1224"/>
                    </a:lnTo>
                    <a:lnTo>
                      <a:pt x="1452" y="1248"/>
                    </a:lnTo>
                    <a:lnTo>
                      <a:pt x="1524" y="1260"/>
                    </a:lnTo>
                    <a:lnTo>
                      <a:pt x="1620" y="1224"/>
                    </a:lnTo>
                    <a:lnTo>
                      <a:pt x="1668" y="1188"/>
                    </a:lnTo>
                    <a:lnTo>
                      <a:pt x="1716" y="1140"/>
                    </a:lnTo>
                    <a:lnTo>
                      <a:pt x="1740" y="1068"/>
                    </a:lnTo>
                    <a:lnTo>
                      <a:pt x="1812" y="996"/>
                    </a:lnTo>
                    <a:lnTo>
                      <a:pt x="1836" y="924"/>
                    </a:lnTo>
                    <a:lnTo>
                      <a:pt x="1860" y="852"/>
                    </a:lnTo>
                    <a:lnTo>
                      <a:pt x="1872" y="780"/>
                    </a:lnTo>
                    <a:lnTo>
                      <a:pt x="1872" y="732"/>
                    </a:lnTo>
                    <a:lnTo>
                      <a:pt x="1848" y="696"/>
                    </a:lnTo>
                    <a:lnTo>
                      <a:pt x="1776" y="672"/>
                    </a:lnTo>
                    <a:lnTo>
                      <a:pt x="1704" y="660"/>
                    </a:lnTo>
                    <a:lnTo>
                      <a:pt x="1608" y="648"/>
                    </a:lnTo>
                    <a:lnTo>
                      <a:pt x="1536" y="636"/>
                    </a:lnTo>
                    <a:lnTo>
                      <a:pt x="1440" y="636"/>
                    </a:lnTo>
                    <a:lnTo>
                      <a:pt x="1344" y="624"/>
                    </a:lnTo>
                    <a:lnTo>
                      <a:pt x="1248" y="624"/>
                    </a:lnTo>
                    <a:lnTo>
                      <a:pt x="1176" y="624"/>
                    </a:lnTo>
                    <a:lnTo>
                      <a:pt x="1104" y="624"/>
                    </a:lnTo>
                    <a:lnTo>
                      <a:pt x="1032" y="636"/>
                    </a:lnTo>
                    <a:lnTo>
                      <a:pt x="960" y="648"/>
                    </a:lnTo>
                    <a:lnTo>
                      <a:pt x="924" y="684"/>
                    </a:lnTo>
                    <a:lnTo>
                      <a:pt x="912" y="720"/>
                    </a:lnTo>
                    <a:lnTo>
                      <a:pt x="900" y="768"/>
                    </a:lnTo>
                    <a:lnTo>
                      <a:pt x="936" y="816"/>
                    </a:lnTo>
                    <a:lnTo>
                      <a:pt x="1008" y="840"/>
                    </a:lnTo>
                    <a:lnTo>
                      <a:pt x="1128" y="852"/>
                    </a:lnTo>
                    <a:lnTo>
                      <a:pt x="1224" y="864"/>
                    </a:lnTo>
                    <a:lnTo>
                      <a:pt x="1296" y="876"/>
                    </a:lnTo>
                    <a:lnTo>
                      <a:pt x="1392" y="876"/>
                    </a:lnTo>
                    <a:lnTo>
                      <a:pt x="1488" y="864"/>
                    </a:lnTo>
                    <a:lnTo>
                      <a:pt x="1584" y="852"/>
                    </a:lnTo>
                    <a:lnTo>
                      <a:pt x="1680" y="840"/>
                    </a:lnTo>
                    <a:lnTo>
                      <a:pt x="1776" y="816"/>
                    </a:lnTo>
                    <a:lnTo>
                      <a:pt x="1872" y="792"/>
                    </a:lnTo>
                    <a:lnTo>
                      <a:pt x="1896" y="720"/>
                    </a:lnTo>
                    <a:lnTo>
                      <a:pt x="1920" y="672"/>
                    </a:lnTo>
                    <a:lnTo>
                      <a:pt x="1920" y="624"/>
                    </a:lnTo>
                    <a:lnTo>
                      <a:pt x="1908" y="552"/>
                    </a:lnTo>
                    <a:lnTo>
                      <a:pt x="1884" y="480"/>
                    </a:lnTo>
                    <a:lnTo>
                      <a:pt x="1812" y="408"/>
                    </a:lnTo>
                    <a:lnTo>
                      <a:pt x="1716" y="384"/>
                    </a:lnTo>
                    <a:lnTo>
                      <a:pt x="1680" y="360"/>
                    </a:lnTo>
                    <a:lnTo>
                      <a:pt x="1608" y="348"/>
                    </a:lnTo>
                    <a:lnTo>
                      <a:pt x="1488" y="336"/>
                    </a:lnTo>
                    <a:lnTo>
                      <a:pt x="1368" y="324"/>
                    </a:lnTo>
                    <a:lnTo>
                      <a:pt x="1224" y="300"/>
                    </a:lnTo>
                    <a:lnTo>
                      <a:pt x="1128" y="300"/>
                    </a:lnTo>
                    <a:lnTo>
                      <a:pt x="1056" y="300"/>
                    </a:lnTo>
                    <a:lnTo>
                      <a:pt x="1008" y="300"/>
                    </a:lnTo>
                    <a:lnTo>
                      <a:pt x="960" y="324"/>
                    </a:lnTo>
                    <a:lnTo>
                      <a:pt x="888" y="336"/>
                    </a:lnTo>
                    <a:lnTo>
                      <a:pt x="852" y="372"/>
                    </a:lnTo>
                    <a:lnTo>
                      <a:pt x="852" y="408"/>
                    </a:lnTo>
                    <a:lnTo>
                      <a:pt x="840" y="456"/>
                    </a:lnTo>
                    <a:lnTo>
                      <a:pt x="888" y="504"/>
                    </a:lnTo>
                    <a:lnTo>
                      <a:pt x="960" y="516"/>
                    </a:lnTo>
                    <a:lnTo>
                      <a:pt x="1032" y="516"/>
                    </a:lnTo>
                    <a:lnTo>
                      <a:pt x="1080" y="516"/>
                    </a:lnTo>
                    <a:lnTo>
                      <a:pt x="1152" y="516"/>
                    </a:lnTo>
                    <a:lnTo>
                      <a:pt x="1188" y="516"/>
                    </a:lnTo>
                    <a:lnTo>
                      <a:pt x="1284" y="504"/>
                    </a:lnTo>
                    <a:lnTo>
                      <a:pt x="1332" y="492"/>
                    </a:lnTo>
                    <a:lnTo>
                      <a:pt x="1380" y="468"/>
                    </a:lnTo>
                    <a:lnTo>
                      <a:pt x="1416" y="444"/>
                    </a:lnTo>
                    <a:lnTo>
                      <a:pt x="1440" y="396"/>
                    </a:lnTo>
                    <a:lnTo>
                      <a:pt x="1464" y="360"/>
                    </a:lnTo>
                    <a:lnTo>
                      <a:pt x="1464" y="324"/>
                    </a:lnTo>
                    <a:lnTo>
                      <a:pt x="1464" y="288"/>
                    </a:lnTo>
                    <a:lnTo>
                      <a:pt x="1440" y="252"/>
                    </a:lnTo>
                    <a:lnTo>
                      <a:pt x="1404" y="216"/>
                    </a:lnTo>
                    <a:lnTo>
                      <a:pt x="1380" y="180"/>
                    </a:lnTo>
                    <a:lnTo>
                      <a:pt x="1344" y="156"/>
                    </a:lnTo>
                    <a:lnTo>
                      <a:pt x="1308" y="144"/>
                    </a:lnTo>
                    <a:lnTo>
                      <a:pt x="1272" y="120"/>
                    </a:lnTo>
                    <a:lnTo>
                      <a:pt x="1236" y="120"/>
                    </a:lnTo>
                    <a:lnTo>
                      <a:pt x="1200" y="108"/>
                    </a:lnTo>
                    <a:lnTo>
                      <a:pt x="1164" y="108"/>
                    </a:lnTo>
                    <a:lnTo>
                      <a:pt x="1128" y="96"/>
                    </a:lnTo>
                  </a:path>
                </a:pathLst>
              </a:custGeom>
              <a:noFill/>
              <a:ln w="50800" cap="rnd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7" name="Freeform 23"/>
              <p:cNvSpPr>
                <a:spLocks/>
              </p:cNvSpPr>
              <p:nvPr/>
            </p:nvSpPr>
            <p:spPr bwMode="auto">
              <a:xfrm>
                <a:off x="1750" y="2160"/>
                <a:ext cx="490" cy="888"/>
              </a:xfrm>
              <a:custGeom>
                <a:avLst/>
                <a:gdLst>
                  <a:gd name="T0" fmla="*/ 338 w 490"/>
                  <a:gd name="T1" fmla="*/ 0 h 888"/>
                  <a:gd name="T2" fmla="*/ 182 w 490"/>
                  <a:gd name="T3" fmla="*/ 36 h 888"/>
                  <a:gd name="T4" fmla="*/ 38 w 490"/>
                  <a:gd name="T5" fmla="*/ 96 h 888"/>
                  <a:gd name="T6" fmla="*/ 38 w 490"/>
                  <a:gd name="T7" fmla="*/ 168 h 888"/>
                  <a:gd name="T8" fmla="*/ 110 w 490"/>
                  <a:gd name="T9" fmla="*/ 192 h 888"/>
                  <a:gd name="T10" fmla="*/ 374 w 490"/>
                  <a:gd name="T11" fmla="*/ 240 h 888"/>
                  <a:gd name="T12" fmla="*/ 446 w 490"/>
                  <a:gd name="T13" fmla="*/ 192 h 888"/>
                  <a:gd name="T14" fmla="*/ 338 w 490"/>
                  <a:gd name="T15" fmla="*/ 144 h 888"/>
                  <a:gd name="T16" fmla="*/ 302 w 490"/>
                  <a:gd name="T17" fmla="*/ 132 h 888"/>
                  <a:gd name="T18" fmla="*/ 266 w 490"/>
                  <a:gd name="T19" fmla="*/ 120 h 888"/>
                  <a:gd name="T20" fmla="*/ 110 w 490"/>
                  <a:gd name="T21" fmla="*/ 132 h 888"/>
                  <a:gd name="T22" fmla="*/ 14 w 490"/>
                  <a:gd name="T23" fmla="*/ 252 h 888"/>
                  <a:gd name="T24" fmla="*/ 50 w 490"/>
                  <a:gd name="T25" fmla="*/ 360 h 888"/>
                  <a:gd name="T26" fmla="*/ 158 w 490"/>
                  <a:gd name="T27" fmla="*/ 396 h 888"/>
                  <a:gd name="T28" fmla="*/ 194 w 490"/>
                  <a:gd name="T29" fmla="*/ 408 h 888"/>
                  <a:gd name="T30" fmla="*/ 422 w 490"/>
                  <a:gd name="T31" fmla="*/ 396 h 888"/>
                  <a:gd name="T32" fmla="*/ 446 w 490"/>
                  <a:gd name="T33" fmla="*/ 336 h 888"/>
                  <a:gd name="T34" fmla="*/ 410 w 490"/>
                  <a:gd name="T35" fmla="*/ 312 h 888"/>
                  <a:gd name="T36" fmla="*/ 134 w 490"/>
                  <a:gd name="T37" fmla="*/ 324 h 888"/>
                  <a:gd name="T38" fmla="*/ 98 w 490"/>
                  <a:gd name="T39" fmla="*/ 336 h 888"/>
                  <a:gd name="T40" fmla="*/ 62 w 490"/>
                  <a:gd name="T41" fmla="*/ 408 h 888"/>
                  <a:gd name="T42" fmla="*/ 98 w 490"/>
                  <a:gd name="T43" fmla="*/ 540 h 888"/>
                  <a:gd name="T44" fmla="*/ 134 w 490"/>
                  <a:gd name="T45" fmla="*/ 552 h 888"/>
                  <a:gd name="T46" fmla="*/ 206 w 490"/>
                  <a:gd name="T47" fmla="*/ 600 h 888"/>
                  <a:gd name="T48" fmla="*/ 278 w 490"/>
                  <a:gd name="T49" fmla="*/ 624 h 888"/>
                  <a:gd name="T50" fmla="*/ 434 w 490"/>
                  <a:gd name="T51" fmla="*/ 564 h 888"/>
                  <a:gd name="T52" fmla="*/ 422 w 490"/>
                  <a:gd name="T53" fmla="*/ 528 h 888"/>
                  <a:gd name="T54" fmla="*/ 218 w 490"/>
                  <a:gd name="T55" fmla="*/ 492 h 888"/>
                  <a:gd name="T56" fmla="*/ 14 w 490"/>
                  <a:gd name="T57" fmla="*/ 540 h 888"/>
                  <a:gd name="T58" fmla="*/ 26 w 490"/>
                  <a:gd name="T59" fmla="*/ 660 h 888"/>
                  <a:gd name="T60" fmla="*/ 62 w 490"/>
                  <a:gd name="T61" fmla="*/ 672 h 888"/>
                  <a:gd name="T62" fmla="*/ 170 w 490"/>
                  <a:gd name="T63" fmla="*/ 732 h 888"/>
                  <a:gd name="T64" fmla="*/ 278 w 490"/>
                  <a:gd name="T65" fmla="*/ 768 h 888"/>
                  <a:gd name="T66" fmla="*/ 314 w 490"/>
                  <a:gd name="T67" fmla="*/ 780 h 888"/>
                  <a:gd name="T68" fmla="*/ 410 w 490"/>
                  <a:gd name="T69" fmla="*/ 768 h 888"/>
                  <a:gd name="T70" fmla="*/ 362 w 490"/>
                  <a:gd name="T71" fmla="*/ 696 h 888"/>
                  <a:gd name="T72" fmla="*/ 134 w 490"/>
                  <a:gd name="T73" fmla="*/ 744 h 888"/>
                  <a:gd name="T74" fmla="*/ 110 w 490"/>
                  <a:gd name="T75" fmla="*/ 888 h 8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90" h="888">
                    <a:moveTo>
                      <a:pt x="338" y="0"/>
                    </a:moveTo>
                    <a:cubicBezTo>
                      <a:pt x="239" y="33"/>
                      <a:pt x="291" y="20"/>
                      <a:pt x="182" y="36"/>
                    </a:cubicBezTo>
                    <a:cubicBezTo>
                      <a:pt x="126" y="55"/>
                      <a:pt x="85" y="65"/>
                      <a:pt x="38" y="96"/>
                    </a:cubicBezTo>
                    <a:cubicBezTo>
                      <a:pt x="32" y="114"/>
                      <a:pt x="12" y="150"/>
                      <a:pt x="38" y="168"/>
                    </a:cubicBezTo>
                    <a:cubicBezTo>
                      <a:pt x="59" y="183"/>
                      <a:pt x="86" y="184"/>
                      <a:pt x="110" y="192"/>
                    </a:cubicBezTo>
                    <a:cubicBezTo>
                      <a:pt x="203" y="223"/>
                      <a:pt x="269" y="231"/>
                      <a:pt x="374" y="240"/>
                    </a:cubicBezTo>
                    <a:cubicBezTo>
                      <a:pt x="386" y="238"/>
                      <a:pt x="465" y="240"/>
                      <a:pt x="446" y="192"/>
                    </a:cubicBezTo>
                    <a:cubicBezTo>
                      <a:pt x="437" y="170"/>
                      <a:pt x="339" y="144"/>
                      <a:pt x="338" y="144"/>
                    </a:cubicBezTo>
                    <a:cubicBezTo>
                      <a:pt x="326" y="140"/>
                      <a:pt x="314" y="136"/>
                      <a:pt x="302" y="132"/>
                    </a:cubicBezTo>
                    <a:cubicBezTo>
                      <a:pt x="290" y="128"/>
                      <a:pt x="266" y="120"/>
                      <a:pt x="266" y="120"/>
                    </a:cubicBezTo>
                    <a:cubicBezTo>
                      <a:pt x="214" y="124"/>
                      <a:pt x="162" y="126"/>
                      <a:pt x="110" y="132"/>
                    </a:cubicBezTo>
                    <a:cubicBezTo>
                      <a:pt x="50" y="140"/>
                      <a:pt x="42" y="209"/>
                      <a:pt x="14" y="252"/>
                    </a:cubicBezTo>
                    <a:cubicBezTo>
                      <a:pt x="18" y="276"/>
                      <a:pt x="19" y="340"/>
                      <a:pt x="50" y="360"/>
                    </a:cubicBezTo>
                    <a:cubicBezTo>
                      <a:pt x="50" y="360"/>
                      <a:pt x="140" y="390"/>
                      <a:pt x="158" y="396"/>
                    </a:cubicBezTo>
                    <a:cubicBezTo>
                      <a:pt x="170" y="400"/>
                      <a:pt x="194" y="408"/>
                      <a:pt x="194" y="408"/>
                    </a:cubicBezTo>
                    <a:cubicBezTo>
                      <a:pt x="270" y="404"/>
                      <a:pt x="347" y="406"/>
                      <a:pt x="422" y="396"/>
                    </a:cubicBezTo>
                    <a:cubicBezTo>
                      <a:pt x="462" y="390"/>
                      <a:pt x="468" y="363"/>
                      <a:pt x="446" y="336"/>
                    </a:cubicBezTo>
                    <a:cubicBezTo>
                      <a:pt x="437" y="325"/>
                      <a:pt x="422" y="320"/>
                      <a:pt x="410" y="312"/>
                    </a:cubicBezTo>
                    <a:cubicBezTo>
                      <a:pt x="318" y="316"/>
                      <a:pt x="226" y="317"/>
                      <a:pt x="134" y="324"/>
                    </a:cubicBezTo>
                    <a:cubicBezTo>
                      <a:pt x="121" y="325"/>
                      <a:pt x="107" y="327"/>
                      <a:pt x="98" y="336"/>
                    </a:cubicBezTo>
                    <a:cubicBezTo>
                      <a:pt x="79" y="355"/>
                      <a:pt x="77" y="386"/>
                      <a:pt x="62" y="408"/>
                    </a:cubicBezTo>
                    <a:cubicBezTo>
                      <a:pt x="79" y="493"/>
                      <a:pt x="68" y="449"/>
                      <a:pt x="98" y="540"/>
                    </a:cubicBezTo>
                    <a:cubicBezTo>
                      <a:pt x="102" y="552"/>
                      <a:pt x="123" y="546"/>
                      <a:pt x="134" y="552"/>
                    </a:cubicBezTo>
                    <a:cubicBezTo>
                      <a:pt x="159" y="566"/>
                      <a:pt x="179" y="591"/>
                      <a:pt x="206" y="600"/>
                    </a:cubicBezTo>
                    <a:cubicBezTo>
                      <a:pt x="230" y="608"/>
                      <a:pt x="278" y="624"/>
                      <a:pt x="278" y="624"/>
                    </a:cubicBezTo>
                    <a:cubicBezTo>
                      <a:pt x="355" y="615"/>
                      <a:pt x="410" y="636"/>
                      <a:pt x="434" y="564"/>
                    </a:cubicBezTo>
                    <a:cubicBezTo>
                      <a:pt x="430" y="552"/>
                      <a:pt x="432" y="535"/>
                      <a:pt x="422" y="528"/>
                    </a:cubicBezTo>
                    <a:cubicBezTo>
                      <a:pt x="378" y="496"/>
                      <a:pt x="254" y="495"/>
                      <a:pt x="218" y="492"/>
                    </a:cubicBezTo>
                    <a:cubicBezTo>
                      <a:pt x="120" y="501"/>
                      <a:pt x="86" y="492"/>
                      <a:pt x="14" y="540"/>
                    </a:cubicBezTo>
                    <a:cubicBezTo>
                      <a:pt x="4" y="570"/>
                      <a:pt x="0" y="634"/>
                      <a:pt x="26" y="660"/>
                    </a:cubicBezTo>
                    <a:cubicBezTo>
                      <a:pt x="35" y="669"/>
                      <a:pt x="51" y="666"/>
                      <a:pt x="62" y="672"/>
                    </a:cubicBezTo>
                    <a:cubicBezTo>
                      <a:pt x="98" y="690"/>
                      <a:pt x="133" y="716"/>
                      <a:pt x="170" y="732"/>
                    </a:cubicBezTo>
                    <a:cubicBezTo>
                      <a:pt x="205" y="747"/>
                      <a:pt x="242" y="756"/>
                      <a:pt x="278" y="768"/>
                    </a:cubicBezTo>
                    <a:cubicBezTo>
                      <a:pt x="290" y="772"/>
                      <a:pt x="314" y="780"/>
                      <a:pt x="314" y="780"/>
                    </a:cubicBezTo>
                    <a:cubicBezTo>
                      <a:pt x="346" y="776"/>
                      <a:pt x="380" y="780"/>
                      <a:pt x="410" y="768"/>
                    </a:cubicBezTo>
                    <a:cubicBezTo>
                      <a:pt x="490" y="736"/>
                      <a:pt x="380" y="702"/>
                      <a:pt x="362" y="696"/>
                    </a:cubicBezTo>
                    <a:cubicBezTo>
                      <a:pt x="250" y="705"/>
                      <a:pt x="213" y="692"/>
                      <a:pt x="134" y="744"/>
                    </a:cubicBezTo>
                    <a:cubicBezTo>
                      <a:pt x="102" y="839"/>
                      <a:pt x="110" y="791"/>
                      <a:pt x="110" y="888"/>
                    </a:cubicBezTo>
                  </a:path>
                </a:pathLst>
              </a:custGeom>
              <a:noFill/>
              <a:ln w="5715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8" name="Freeform 24"/>
              <p:cNvSpPr>
                <a:spLocks/>
              </p:cNvSpPr>
              <p:nvPr/>
            </p:nvSpPr>
            <p:spPr bwMode="auto">
              <a:xfrm>
                <a:off x="2256" y="2256"/>
                <a:ext cx="624" cy="684"/>
              </a:xfrm>
              <a:custGeom>
                <a:avLst/>
                <a:gdLst>
                  <a:gd name="T0" fmla="*/ 0 w 624"/>
                  <a:gd name="T1" fmla="*/ 684 h 684"/>
                  <a:gd name="T2" fmla="*/ 12 w 624"/>
                  <a:gd name="T3" fmla="*/ 396 h 684"/>
                  <a:gd name="T4" fmla="*/ 144 w 624"/>
                  <a:gd name="T5" fmla="*/ 528 h 684"/>
                  <a:gd name="T6" fmla="*/ 144 w 624"/>
                  <a:gd name="T7" fmla="*/ 240 h 684"/>
                  <a:gd name="T8" fmla="*/ 288 w 624"/>
                  <a:gd name="T9" fmla="*/ 384 h 684"/>
                  <a:gd name="T10" fmla="*/ 288 w 624"/>
                  <a:gd name="T11" fmla="*/ 144 h 684"/>
                  <a:gd name="T12" fmla="*/ 480 w 624"/>
                  <a:gd name="T13" fmla="*/ 240 h 684"/>
                  <a:gd name="T14" fmla="*/ 432 w 624"/>
                  <a:gd name="T15" fmla="*/ 0 h 684"/>
                  <a:gd name="T16" fmla="*/ 624 w 624"/>
                  <a:gd name="T17" fmla="*/ 96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4" h="684">
                    <a:moveTo>
                      <a:pt x="0" y="684"/>
                    </a:moveTo>
                    <a:cubicBezTo>
                      <a:pt x="15" y="476"/>
                      <a:pt x="12" y="572"/>
                      <a:pt x="12" y="396"/>
                    </a:cubicBezTo>
                    <a:lnTo>
                      <a:pt x="144" y="528"/>
                    </a:lnTo>
                    <a:lnTo>
                      <a:pt x="144" y="240"/>
                    </a:lnTo>
                    <a:lnTo>
                      <a:pt x="288" y="384"/>
                    </a:lnTo>
                    <a:lnTo>
                      <a:pt x="288" y="144"/>
                    </a:lnTo>
                    <a:lnTo>
                      <a:pt x="480" y="240"/>
                    </a:lnTo>
                    <a:lnTo>
                      <a:pt x="432" y="0"/>
                    </a:lnTo>
                    <a:lnTo>
                      <a:pt x="624" y="96"/>
                    </a:lnTo>
                  </a:path>
                </a:pathLst>
              </a:custGeom>
              <a:noFill/>
              <a:ln w="57150">
                <a:solidFill>
                  <a:srgbClr val="00CC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 autoUpdateAnimBg="0"/>
      <p:bldP spid="2662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EE79-45A1-4A1F-B948-25431C0A7573}" type="slidenum">
              <a:rPr lang="en-US"/>
              <a:pPr/>
              <a:t>26</a:t>
            </a:fld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162800" cy="609600"/>
          </a:xfrm>
        </p:spPr>
        <p:txBody>
          <a:bodyPr/>
          <a:lstStyle/>
          <a:p>
            <a:r>
              <a:rPr lang="en-US" sz="4000"/>
              <a:t>Effects of Enzymes</a:t>
            </a:r>
          </a:p>
        </p:txBody>
      </p:sp>
      <p:pic>
        <p:nvPicPr>
          <p:cNvPr id="41988" name="Picture 4" descr="life7e-fig-06-11-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1085850"/>
            <a:ext cx="9144000" cy="5772150"/>
          </a:xfrm>
          <a:noFill/>
          <a:ln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763000" cy="609600"/>
          </a:xfrm>
        </p:spPr>
        <p:txBody>
          <a:bodyPr/>
          <a:lstStyle/>
          <a:p>
            <a:r>
              <a:rPr lang="en-US" dirty="0" smtClean="0"/>
              <a:t>Success Point Giveaway!! </a:t>
            </a:r>
            <a:r>
              <a:rPr lang="en-US" dirty="0" smtClean="0"/>
              <a:t>(2-01)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382000" cy="4343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B8C4-0A25-444C-AC56-1EFDA3C2655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51265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763000" cy="609600"/>
          </a:xfrm>
        </p:spPr>
        <p:txBody>
          <a:bodyPr/>
          <a:lstStyle/>
          <a:p>
            <a:r>
              <a:rPr lang="en-US" dirty="0" smtClean="0"/>
              <a:t>Success Point Giveaway!! </a:t>
            </a:r>
            <a:r>
              <a:rPr lang="en-US" dirty="0" smtClean="0"/>
              <a:t>(2-01)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382000" cy="434340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dirty="0" smtClean="0"/>
              <a:t>Finish the phrase: Enzymes speed up chemical reactions by…..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mtClean="0"/>
              <a:t>2) What </a:t>
            </a:r>
            <a:r>
              <a:rPr lang="en-US" dirty="0" smtClean="0"/>
              <a:t>are the two types of secondary structures of proteins?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B8C4-0A25-444C-AC56-1EFDA3C26559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353263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DC9A-2F40-403F-A91C-6426076C2B25}" type="slidenum">
              <a:rPr lang="en-US"/>
              <a:pPr/>
              <a:t>29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67000"/>
            <a:ext cx="7162800" cy="609600"/>
          </a:xfrm>
        </p:spPr>
        <p:txBody>
          <a:bodyPr/>
          <a:lstStyle/>
          <a:p>
            <a:r>
              <a:rPr lang="en-US" sz="8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Nucleic Acids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6A6A-E585-4209-868C-CE5B12C4A0DB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162800" cy="609600"/>
          </a:xfrm>
        </p:spPr>
        <p:txBody>
          <a:bodyPr/>
          <a:lstStyle/>
          <a:p>
            <a:r>
              <a:rPr lang="en-US" sz="5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Carbon (C)</a:t>
            </a:r>
            <a:endParaRPr lang="en-US" sz="54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162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Carbon</a:t>
            </a:r>
            <a:r>
              <a:rPr lang="en-US" sz="3200" b="1" dirty="0">
                <a:latin typeface="Comic Sans MS" pitchFamily="66" charset="0"/>
              </a:rPr>
              <a:t> has </a:t>
            </a:r>
            <a:r>
              <a:rPr 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4 electrons</a:t>
            </a:r>
            <a:r>
              <a:rPr lang="en-US" sz="3200" b="1" dirty="0">
                <a:latin typeface="Comic Sans MS" pitchFamily="66" charset="0"/>
              </a:rPr>
              <a:t> in outer shell.</a:t>
            </a:r>
          </a:p>
          <a:p>
            <a:pPr>
              <a:lnSpc>
                <a:spcPct val="30000"/>
              </a:lnSpc>
              <a:buFontTx/>
              <a:buNone/>
            </a:pPr>
            <a:endParaRPr lang="en-US" sz="32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Carbon</a:t>
            </a:r>
            <a:r>
              <a:rPr lang="en-US" sz="3200" b="1" dirty="0">
                <a:latin typeface="Comic Sans MS" pitchFamily="66" charset="0"/>
              </a:rPr>
              <a:t> can form </a:t>
            </a: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covalent bonds</a:t>
            </a:r>
            <a:r>
              <a:rPr lang="en-US" sz="3200" b="1" dirty="0">
                <a:latin typeface="Comic Sans MS" pitchFamily="66" charset="0"/>
              </a:rPr>
              <a:t> with as many as </a:t>
            </a: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4 </a:t>
            </a:r>
            <a:r>
              <a:rPr lang="en-US" sz="3200" b="1" dirty="0">
                <a:latin typeface="Comic Sans MS" pitchFamily="66" charset="0"/>
              </a:rPr>
              <a:t>other atoms (elements).</a:t>
            </a:r>
          </a:p>
          <a:p>
            <a:pPr>
              <a:lnSpc>
                <a:spcPct val="40000"/>
              </a:lnSpc>
              <a:buFontTx/>
              <a:buNone/>
            </a:pPr>
            <a:endParaRPr lang="en-US" sz="32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3200" b="1" dirty="0">
                <a:latin typeface="Comic Sans MS" pitchFamily="66" charset="0"/>
              </a:rPr>
              <a:t>Usually with </a:t>
            </a: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C, H, O or N</a:t>
            </a:r>
            <a:r>
              <a:rPr lang="en-US" sz="3200" b="1" dirty="0">
                <a:latin typeface="Comic Sans MS" pitchFamily="66" charset="0"/>
              </a:rPr>
              <a:t>.</a:t>
            </a:r>
          </a:p>
          <a:p>
            <a:pPr>
              <a:lnSpc>
                <a:spcPct val="50000"/>
              </a:lnSpc>
              <a:buFontTx/>
              <a:buNone/>
            </a:pPr>
            <a:endParaRPr lang="en-US" sz="32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Example: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CH</a:t>
            </a:r>
            <a:r>
              <a:rPr lang="en-US" sz="32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4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(methane)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7D9C-37AD-4AE8-A8BB-EF541019106F}" type="slidenum">
              <a:rPr lang="en-US"/>
              <a:pPr/>
              <a:t>30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Nucleic acids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Two types: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>
                <a:latin typeface="Comic Sans MS" pitchFamily="66" charset="0"/>
              </a:rPr>
              <a:t>		</a:t>
            </a:r>
            <a:r>
              <a:rPr lang="en-US" sz="32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a. Deoxyribonucleic acid (DNA-		   double helix)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   b. Ribonucleic acid (RNA-single       	   strand)</a:t>
            </a:r>
          </a:p>
          <a:p>
            <a:pPr>
              <a:lnSpc>
                <a:spcPct val="90000"/>
              </a:lnSpc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Nucleic acids </a:t>
            </a:r>
            <a:r>
              <a:rPr lang="en-US" sz="3200">
                <a:latin typeface="Comic Sans MS" pitchFamily="66" charset="0"/>
              </a:rPr>
              <a:t>are composed of long chains of </a:t>
            </a:r>
            <a:r>
              <a:rPr lang="en-US" sz="32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nucleotides</a:t>
            </a:r>
            <a:r>
              <a:rPr lang="en-US" sz="3200">
                <a:latin typeface="Comic Sans MS" pitchFamily="66" charset="0"/>
              </a:rPr>
              <a:t> 	linked by </a:t>
            </a:r>
            <a: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dehydration synthesis</a:t>
            </a:r>
            <a:r>
              <a:rPr lang="en-US" sz="320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 autoUpdateAnimBg="0"/>
      <p:bldP spid="2765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3363-D1D8-4A14-8FF9-063D8175E114}" type="slidenum">
              <a:rPr lang="en-US"/>
              <a:pPr/>
              <a:t>31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162800" cy="609600"/>
          </a:xfrm>
        </p:spPr>
        <p:txBody>
          <a:bodyPr/>
          <a:lstStyle/>
          <a:p>
            <a:r>
              <a:rPr lang="en-US" sz="48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Nucleic acids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848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Nucleotides include: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</a:t>
            </a: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phosphate group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</a:t>
            </a:r>
            <a:r>
              <a:rPr 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pentose sugar (5-carbon)</a:t>
            </a: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</a:t>
            </a:r>
            <a:r>
              <a:rPr lang="en-US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nitrogenous bases:</a:t>
            </a: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</a:t>
            </a:r>
            <a:r>
              <a:rPr lang="en-US" sz="32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adenine (A)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</a:t>
            </a:r>
            <a:r>
              <a:rPr lang="en-US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thymine (T) DNA only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</a:t>
            </a:r>
            <a:r>
              <a:rPr lang="en-US" sz="3200" b="1" dirty="0" err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uracil</a:t>
            </a:r>
            <a:r>
              <a:rPr 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(U) RNA only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</a:t>
            </a:r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cytosine (C)</a:t>
            </a: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guanine (G)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utoUpdateAnimBg="0"/>
      <p:bldP spid="28675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E8CB5-5CF3-41D6-BCCC-1AA033C7C734}" type="slidenum">
              <a:rPr lang="en-US"/>
              <a:pPr/>
              <a:t>32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Nucleotide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/>
              <a:t> </a:t>
            </a: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558800" y="1433513"/>
            <a:ext cx="2235200" cy="2732087"/>
            <a:chOff x="352" y="903"/>
            <a:chExt cx="1408" cy="1721"/>
          </a:xfrm>
        </p:grpSpPr>
        <p:sp>
          <p:nvSpPr>
            <p:cNvPr id="29701" name="Oval 5"/>
            <p:cNvSpPr>
              <a:spLocks noChangeArrowheads="1"/>
            </p:cNvSpPr>
            <p:nvPr/>
          </p:nvSpPr>
          <p:spPr bwMode="auto">
            <a:xfrm>
              <a:off x="352" y="1456"/>
              <a:ext cx="1216" cy="1168"/>
            </a:xfrm>
            <a:prstGeom prst="ellipse">
              <a:avLst/>
            </a:prstGeom>
            <a:solidFill>
              <a:srgbClr val="FAFD00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471" y="1566"/>
              <a:ext cx="918" cy="9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3200" b="1">
                  <a:latin typeface="Arial" charset="0"/>
                </a:rPr>
                <a:t>     O</a:t>
              </a:r>
            </a:p>
            <a:p>
              <a:pPr eaLnBrk="0" hangingPunct="0"/>
              <a:r>
                <a:rPr lang="en-US" sz="3200" b="1">
                  <a:latin typeface="Arial" charset="0"/>
                </a:rPr>
                <a:t>O=P-O</a:t>
              </a:r>
            </a:p>
            <a:p>
              <a:pPr eaLnBrk="0" hangingPunct="0"/>
              <a:r>
                <a:rPr lang="en-US" sz="3200" b="1">
                  <a:latin typeface="Arial" charset="0"/>
                </a:rPr>
                <a:t>     O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375" y="903"/>
              <a:ext cx="1095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Phosphate</a:t>
              </a:r>
            </a:p>
            <a:p>
              <a:pPr eaLnBrk="0" hangingPunct="0"/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   Group</a:t>
              </a:r>
            </a:p>
          </p:txBody>
        </p:sp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V="1">
              <a:off x="1008" y="2096"/>
              <a:ext cx="0" cy="1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Line 9"/>
            <p:cNvSpPr>
              <a:spLocks noChangeShapeType="1"/>
            </p:cNvSpPr>
            <p:nvPr/>
          </p:nvSpPr>
          <p:spPr bwMode="auto">
            <a:xfrm flipV="1">
              <a:off x="1008" y="1808"/>
              <a:ext cx="0" cy="1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>
              <a:off x="1360" y="2064"/>
              <a:ext cx="4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7" name="Group 11"/>
          <p:cNvGrpSpPr>
            <a:grpSpLocks/>
          </p:cNvGrpSpPr>
          <p:nvPr/>
        </p:nvGrpSpPr>
        <p:grpSpPr bwMode="auto">
          <a:xfrm>
            <a:off x="5359400" y="2006600"/>
            <a:ext cx="3781425" cy="3598863"/>
            <a:chOff x="3376" y="1264"/>
            <a:chExt cx="2382" cy="2267"/>
          </a:xfrm>
        </p:grpSpPr>
        <p:sp>
          <p:nvSpPr>
            <p:cNvPr id="29708" name="AutoShape 12"/>
            <p:cNvSpPr>
              <a:spLocks noChangeArrowheads="1"/>
            </p:cNvSpPr>
            <p:nvPr/>
          </p:nvSpPr>
          <p:spPr bwMode="auto">
            <a:xfrm rot="1800000">
              <a:off x="3376" y="1264"/>
              <a:ext cx="1552" cy="1360"/>
            </a:xfrm>
            <a:prstGeom prst="hexagon">
              <a:avLst>
                <a:gd name="adj" fmla="val 28524"/>
                <a:gd name="vf" fmla="val 115470"/>
              </a:avLst>
            </a:prstGeom>
            <a:solidFill>
              <a:schemeClr val="bg2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4023" y="2746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N</a:t>
              </a:r>
            </a:p>
          </p:txBody>
        </p:sp>
        <p:sp>
          <p:nvSpPr>
            <p:cNvPr id="29710" name="Line 14"/>
            <p:cNvSpPr>
              <a:spLocks noChangeShapeType="1"/>
            </p:cNvSpPr>
            <p:nvPr/>
          </p:nvSpPr>
          <p:spPr bwMode="auto">
            <a:xfrm flipV="1">
              <a:off x="3504" y="2736"/>
              <a:ext cx="624" cy="43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4023" y="3015"/>
              <a:ext cx="1735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31650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Nitrogenous base</a:t>
              </a:r>
            </a:p>
            <a:p>
              <a:pPr eaLnBrk="0" hangingPunct="0"/>
              <a:r>
                <a:rPr lang="en-US" b="1">
                  <a:solidFill>
                    <a:srgbClr val="31650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   (A, G, C, or T)</a:t>
              </a:r>
            </a:p>
          </p:txBody>
        </p:sp>
      </p:grpSp>
      <p:grpSp>
        <p:nvGrpSpPr>
          <p:cNvPr id="29712" name="Group 16"/>
          <p:cNvGrpSpPr>
            <a:grpSpLocks/>
          </p:cNvGrpSpPr>
          <p:nvPr/>
        </p:nvGrpSpPr>
        <p:grpSpPr bwMode="auto">
          <a:xfrm>
            <a:off x="900113" y="2797175"/>
            <a:ext cx="5159375" cy="4021138"/>
            <a:chOff x="567" y="1762"/>
            <a:chExt cx="3250" cy="2533"/>
          </a:xfrm>
        </p:grpSpPr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1767" y="1882"/>
              <a:ext cx="563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CH2</a:t>
              </a:r>
            </a:p>
          </p:txBody>
        </p:sp>
        <p:sp>
          <p:nvSpPr>
            <p:cNvPr id="29714" name="Line 18"/>
            <p:cNvSpPr>
              <a:spLocks noChangeShapeType="1"/>
            </p:cNvSpPr>
            <p:nvPr/>
          </p:nvSpPr>
          <p:spPr bwMode="auto">
            <a:xfrm>
              <a:off x="1872" y="2176"/>
              <a:ext cx="96" cy="9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2583" y="2410"/>
              <a:ext cx="288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O</a:t>
              </a:r>
            </a:p>
          </p:txBody>
        </p:sp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3456" y="3168"/>
              <a:ext cx="361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C</a:t>
              </a:r>
              <a:r>
                <a:rPr lang="en-US" sz="2800" b="1" baseline="30000">
                  <a:solidFill>
                    <a:srgbClr val="CC0000"/>
                  </a:solidFill>
                  <a:latin typeface="Arial" charset="0"/>
                </a:rPr>
                <a:t>1</a:t>
              </a:r>
              <a:endParaRPr lang="en-US" sz="2800" b="1" baseline="300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9717" name="Rectangle 21"/>
            <p:cNvSpPr>
              <a:spLocks noChangeArrowheads="1"/>
            </p:cNvSpPr>
            <p:nvPr/>
          </p:nvSpPr>
          <p:spPr bwMode="auto">
            <a:xfrm>
              <a:off x="1680" y="3216"/>
              <a:ext cx="361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C</a:t>
              </a:r>
              <a:r>
                <a:rPr lang="en-US" sz="2800" b="1" baseline="30000">
                  <a:solidFill>
                    <a:srgbClr val="CC0000"/>
                  </a:solidFill>
                  <a:latin typeface="Arial" charset="0"/>
                </a:rPr>
                <a:t>4</a:t>
              </a:r>
              <a:endParaRPr lang="en-US" sz="2800" b="1" baseline="300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2007" y="3970"/>
              <a:ext cx="361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C</a:t>
              </a:r>
              <a:r>
                <a:rPr lang="en-US" sz="2800" b="1" baseline="30000">
                  <a:solidFill>
                    <a:srgbClr val="CC0000"/>
                  </a:solidFill>
                  <a:latin typeface="Arial" charset="0"/>
                </a:rPr>
                <a:t>3</a:t>
              </a:r>
              <a:endParaRPr lang="en-US" sz="2800" b="1" baseline="300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3015" y="3970"/>
              <a:ext cx="361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C</a:t>
              </a:r>
              <a:r>
                <a:rPr lang="en-US" sz="2800" b="1" baseline="30000">
                  <a:solidFill>
                    <a:srgbClr val="CC0000"/>
                  </a:solidFill>
                  <a:latin typeface="Arial" charset="0"/>
                </a:rPr>
                <a:t>2</a:t>
              </a:r>
              <a:endParaRPr lang="en-US" sz="2800" b="1" baseline="300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1863" y="1762"/>
              <a:ext cx="1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CC0000"/>
                  </a:solidFill>
                  <a:latin typeface="Arial" charset="0"/>
                </a:rPr>
                <a:t>5</a:t>
              </a:r>
              <a:endParaRPr lang="en-US" sz="18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567" y="3543"/>
              <a:ext cx="1373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     </a:t>
              </a:r>
              <a:r>
                <a:rPr lang="en-US" b="1">
                  <a:solidFill>
                    <a:srgbClr val="9234D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Sugar</a:t>
              </a:r>
            </a:p>
            <a:p>
              <a:pPr eaLnBrk="0" hangingPunct="0"/>
              <a:r>
                <a:rPr lang="en-US" b="1">
                  <a:solidFill>
                    <a:srgbClr val="9234D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(deoxyribose)</a:t>
              </a:r>
            </a:p>
          </p:txBody>
        </p:sp>
        <p:sp>
          <p:nvSpPr>
            <p:cNvPr id="29722" name="AutoShape 26"/>
            <p:cNvSpPr>
              <a:spLocks noChangeArrowheads="1"/>
            </p:cNvSpPr>
            <p:nvPr/>
          </p:nvSpPr>
          <p:spPr bwMode="auto">
            <a:xfrm>
              <a:off x="2016" y="2688"/>
              <a:ext cx="1440" cy="1296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56D8C-900E-4052-B1DD-980BEFA65391}" type="slidenum">
              <a:rPr lang="en-US"/>
              <a:pPr/>
              <a:t>33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DNA - double helix</a:t>
            </a:r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838200" y="685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241300" y="990600"/>
            <a:ext cx="2933700" cy="5854700"/>
            <a:chOff x="152" y="624"/>
            <a:chExt cx="1848" cy="3688"/>
          </a:xfrm>
        </p:grpSpPr>
        <p:sp>
          <p:nvSpPr>
            <p:cNvPr id="30725" name="Line 5"/>
            <p:cNvSpPr>
              <a:spLocks noChangeShapeType="1"/>
            </p:cNvSpPr>
            <p:nvPr/>
          </p:nvSpPr>
          <p:spPr bwMode="auto">
            <a:xfrm flipV="1">
              <a:off x="1536" y="2000"/>
              <a:ext cx="416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6" name="Line 6"/>
            <p:cNvSpPr>
              <a:spLocks noChangeShapeType="1"/>
            </p:cNvSpPr>
            <p:nvPr/>
          </p:nvSpPr>
          <p:spPr bwMode="auto">
            <a:xfrm flipV="1">
              <a:off x="1536" y="3344"/>
              <a:ext cx="464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7" name="Oval 7"/>
            <p:cNvSpPr>
              <a:spLocks noChangeArrowheads="1"/>
            </p:cNvSpPr>
            <p:nvPr/>
          </p:nvSpPr>
          <p:spPr bwMode="auto">
            <a:xfrm>
              <a:off x="200" y="2600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8" name="Oval 8"/>
            <p:cNvSpPr>
              <a:spLocks noChangeArrowheads="1"/>
            </p:cNvSpPr>
            <p:nvPr/>
          </p:nvSpPr>
          <p:spPr bwMode="auto">
            <a:xfrm>
              <a:off x="152" y="3752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9" name="Oval 9"/>
            <p:cNvSpPr>
              <a:spLocks noChangeArrowheads="1"/>
            </p:cNvSpPr>
            <p:nvPr/>
          </p:nvSpPr>
          <p:spPr bwMode="auto">
            <a:xfrm>
              <a:off x="200" y="1400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Line 10"/>
            <p:cNvSpPr>
              <a:spLocks noChangeShapeType="1"/>
            </p:cNvSpPr>
            <p:nvPr/>
          </p:nvSpPr>
          <p:spPr bwMode="auto">
            <a:xfrm>
              <a:off x="624" y="1824"/>
              <a:ext cx="368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1" name="Line 11"/>
            <p:cNvSpPr>
              <a:spLocks noChangeShapeType="1"/>
            </p:cNvSpPr>
            <p:nvPr/>
          </p:nvSpPr>
          <p:spPr bwMode="auto">
            <a:xfrm flipH="1" flipV="1">
              <a:off x="992" y="2000"/>
              <a:ext cx="8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2" name="Line 12"/>
            <p:cNvSpPr>
              <a:spLocks noChangeShapeType="1"/>
            </p:cNvSpPr>
            <p:nvPr/>
          </p:nvSpPr>
          <p:spPr bwMode="auto">
            <a:xfrm flipH="1" flipV="1">
              <a:off x="992" y="3296"/>
              <a:ext cx="80" cy="36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 flipV="1">
              <a:off x="656" y="3056"/>
              <a:ext cx="304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4" name="Line 14"/>
            <p:cNvSpPr>
              <a:spLocks noChangeShapeType="1"/>
            </p:cNvSpPr>
            <p:nvPr/>
          </p:nvSpPr>
          <p:spPr bwMode="auto">
            <a:xfrm flipV="1">
              <a:off x="688" y="2528"/>
              <a:ext cx="496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5" name="Line 15"/>
            <p:cNvSpPr>
              <a:spLocks noChangeShapeType="1"/>
            </p:cNvSpPr>
            <p:nvPr/>
          </p:nvSpPr>
          <p:spPr bwMode="auto">
            <a:xfrm flipV="1">
              <a:off x="624" y="3872"/>
              <a:ext cx="560" cy="20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6" name="Line 16"/>
            <p:cNvSpPr>
              <a:spLocks noChangeShapeType="1"/>
            </p:cNvSpPr>
            <p:nvPr/>
          </p:nvSpPr>
          <p:spPr bwMode="auto">
            <a:xfrm>
              <a:off x="592" y="4240"/>
              <a:ext cx="208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Rectangle 17"/>
            <p:cNvSpPr>
              <a:spLocks noChangeArrowheads="1"/>
            </p:cNvSpPr>
            <p:nvPr/>
          </p:nvSpPr>
          <p:spPr bwMode="auto">
            <a:xfrm>
              <a:off x="327" y="2698"/>
              <a:ext cx="263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P</a:t>
              </a:r>
            </a:p>
          </p:txBody>
        </p:sp>
        <p:sp>
          <p:nvSpPr>
            <p:cNvPr id="30738" name="Rectangle 18"/>
            <p:cNvSpPr>
              <a:spLocks noChangeArrowheads="1"/>
            </p:cNvSpPr>
            <p:nvPr/>
          </p:nvSpPr>
          <p:spPr bwMode="auto">
            <a:xfrm>
              <a:off x="327" y="1498"/>
              <a:ext cx="263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P</a:t>
              </a:r>
            </a:p>
          </p:txBody>
        </p:sp>
        <p:sp>
          <p:nvSpPr>
            <p:cNvPr id="30739" name="Rectangle 19"/>
            <p:cNvSpPr>
              <a:spLocks noChangeArrowheads="1"/>
            </p:cNvSpPr>
            <p:nvPr/>
          </p:nvSpPr>
          <p:spPr bwMode="auto">
            <a:xfrm>
              <a:off x="279" y="3850"/>
              <a:ext cx="263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P</a:t>
              </a:r>
            </a:p>
          </p:txBody>
        </p:sp>
        <p:sp>
          <p:nvSpPr>
            <p:cNvPr id="30740" name="Line 20"/>
            <p:cNvSpPr>
              <a:spLocks noChangeShapeType="1"/>
            </p:cNvSpPr>
            <p:nvPr/>
          </p:nvSpPr>
          <p:spPr bwMode="auto">
            <a:xfrm flipV="1">
              <a:off x="688" y="1328"/>
              <a:ext cx="496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1" name="Rectangle 21"/>
            <p:cNvSpPr>
              <a:spLocks noChangeArrowheads="1"/>
            </p:cNvSpPr>
            <p:nvPr/>
          </p:nvSpPr>
          <p:spPr bwMode="auto">
            <a:xfrm>
              <a:off x="1248" y="672"/>
              <a:ext cx="22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1">
                  <a:latin typeface="Arial" charset="0"/>
                </a:rPr>
                <a:t>O</a:t>
              </a:r>
            </a:p>
          </p:txBody>
        </p:sp>
        <p:sp>
          <p:nvSpPr>
            <p:cNvPr id="30742" name="Rectangle 22"/>
            <p:cNvSpPr>
              <a:spLocks noChangeArrowheads="1"/>
            </p:cNvSpPr>
            <p:nvPr/>
          </p:nvSpPr>
          <p:spPr bwMode="auto">
            <a:xfrm>
              <a:off x="1248" y="1872"/>
              <a:ext cx="22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1">
                  <a:latin typeface="Arial" charset="0"/>
                </a:rPr>
                <a:t>O</a:t>
              </a:r>
            </a:p>
          </p:txBody>
        </p:sp>
        <p:sp>
          <p:nvSpPr>
            <p:cNvPr id="30743" name="Rectangle 23"/>
            <p:cNvSpPr>
              <a:spLocks noChangeArrowheads="1"/>
            </p:cNvSpPr>
            <p:nvPr/>
          </p:nvSpPr>
          <p:spPr bwMode="auto">
            <a:xfrm>
              <a:off x="1248" y="3216"/>
              <a:ext cx="22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1">
                  <a:latin typeface="Arial" charset="0"/>
                </a:rPr>
                <a:t>O</a:t>
              </a:r>
            </a:p>
          </p:txBody>
        </p:sp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1527" y="2016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1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1575" y="2496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2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0746" name="Rectangle 26"/>
            <p:cNvSpPr>
              <a:spLocks noChangeArrowheads="1"/>
            </p:cNvSpPr>
            <p:nvPr/>
          </p:nvSpPr>
          <p:spPr bwMode="auto">
            <a:xfrm>
              <a:off x="1095" y="2592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3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0747" name="Rectangle 27"/>
            <p:cNvSpPr>
              <a:spLocks noChangeArrowheads="1"/>
            </p:cNvSpPr>
            <p:nvPr/>
          </p:nvSpPr>
          <p:spPr bwMode="auto">
            <a:xfrm>
              <a:off x="903" y="2256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4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0748" name="Rectangle 28"/>
            <p:cNvSpPr>
              <a:spLocks noChangeArrowheads="1"/>
            </p:cNvSpPr>
            <p:nvPr/>
          </p:nvSpPr>
          <p:spPr bwMode="auto">
            <a:xfrm>
              <a:off x="903" y="1824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5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0749" name="Rectangle 29"/>
            <p:cNvSpPr>
              <a:spLocks noChangeArrowheads="1"/>
            </p:cNvSpPr>
            <p:nvPr/>
          </p:nvSpPr>
          <p:spPr bwMode="auto">
            <a:xfrm>
              <a:off x="951" y="3120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5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0750" name="Rectangle 30"/>
            <p:cNvSpPr>
              <a:spLocks noChangeArrowheads="1"/>
            </p:cNvSpPr>
            <p:nvPr/>
          </p:nvSpPr>
          <p:spPr bwMode="auto">
            <a:xfrm>
              <a:off x="1095" y="3936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3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0751" name="Rectangle 31"/>
            <p:cNvSpPr>
              <a:spLocks noChangeArrowheads="1"/>
            </p:cNvSpPr>
            <p:nvPr/>
          </p:nvSpPr>
          <p:spPr bwMode="auto">
            <a:xfrm>
              <a:off x="1047" y="1392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3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0752" name="Line 32"/>
            <p:cNvSpPr>
              <a:spLocks noChangeShapeType="1"/>
            </p:cNvSpPr>
            <p:nvPr/>
          </p:nvSpPr>
          <p:spPr bwMode="auto">
            <a:xfrm flipH="1" flipV="1">
              <a:off x="992" y="800"/>
              <a:ext cx="8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3" name="Line 33"/>
            <p:cNvSpPr>
              <a:spLocks noChangeShapeType="1"/>
            </p:cNvSpPr>
            <p:nvPr/>
          </p:nvSpPr>
          <p:spPr bwMode="auto">
            <a:xfrm>
              <a:off x="688" y="640"/>
              <a:ext cx="304" cy="16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Rectangle 34"/>
            <p:cNvSpPr>
              <a:spLocks noChangeArrowheads="1"/>
            </p:cNvSpPr>
            <p:nvPr/>
          </p:nvSpPr>
          <p:spPr bwMode="auto">
            <a:xfrm>
              <a:off x="951" y="624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5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0755" name="AutoShape 35"/>
            <p:cNvSpPr>
              <a:spLocks noChangeArrowheads="1"/>
            </p:cNvSpPr>
            <p:nvPr/>
          </p:nvSpPr>
          <p:spPr bwMode="auto">
            <a:xfrm>
              <a:off x="1056" y="3408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6" name="AutoShape 36"/>
            <p:cNvSpPr>
              <a:spLocks noChangeArrowheads="1"/>
            </p:cNvSpPr>
            <p:nvPr/>
          </p:nvSpPr>
          <p:spPr bwMode="auto">
            <a:xfrm>
              <a:off x="1056" y="2064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7" name="AutoShape 37"/>
            <p:cNvSpPr>
              <a:spLocks noChangeArrowheads="1"/>
            </p:cNvSpPr>
            <p:nvPr/>
          </p:nvSpPr>
          <p:spPr bwMode="auto">
            <a:xfrm>
              <a:off x="1056" y="864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58" name="Group 38"/>
          <p:cNvGrpSpPr>
            <a:grpSpLocks/>
          </p:cNvGrpSpPr>
          <p:nvPr/>
        </p:nvGrpSpPr>
        <p:grpSpPr bwMode="auto">
          <a:xfrm>
            <a:off x="5867400" y="1041400"/>
            <a:ext cx="2959100" cy="5791200"/>
            <a:chOff x="3696" y="656"/>
            <a:chExt cx="1864" cy="3648"/>
          </a:xfrm>
        </p:grpSpPr>
        <p:sp>
          <p:nvSpPr>
            <p:cNvPr id="30759" name="Line 39"/>
            <p:cNvSpPr>
              <a:spLocks noChangeShapeType="1"/>
            </p:cNvSpPr>
            <p:nvPr/>
          </p:nvSpPr>
          <p:spPr bwMode="auto">
            <a:xfrm>
              <a:off x="3696" y="2256"/>
              <a:ext cx="528" cy="2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3696" y="3072"/>
              <a:ext cx="480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1" name="Oval 41"/>
            <p:cNvSpPr>
              <a:spLocks noChangeArrowheads="1"/>
            </p:cNvSpPr>
            <p:nvPr/>
          </p:nvSpPr>
          <p:spPr bwMode="auto">
            <a:xfrm>
              <a:off x="5000" y="3704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2" name="Oval 42"/>
            <p:cNvSpPr>
              <a:spLocks noChangeArrowheads="1"/>
            </p:cNvSpPr>
            <p:nvPr/>
          </p:nvSpPr>
          <p:spPr bwMode="auto">
            <a:xfrm>
              <a:off x="5048" y="2696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3" name="Oval 43"/>
            <p:cNvSpPr>
              <a:spLocks noChangeArrowheads="1"/>
            </p:cNvSpPr>
            <p:nvPr/>
          </p:nvSpPr>
          <p:spPr bwMode="auto">
            <a:xfrm>
              <a:off x="4952" y="1400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4704" y="3424"/>
              <a:ext cx="48" cy="2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5" name="Line 45"/>
            <p:cNvSpPr>
              <a:spLocks noChangeShapeType="1"/>
            </p:cNvSpPr>
            <p:nvPr/>
          </p:nvSpPr>
          <p:spPr bwMode="auto">
            <a:xfrm>
              <a:off x="4752" y="2464"/>
              <a:ext cx="0" cy="36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6" name="Line 46"/>
            <p:cNvSpPr>
              <a:spLocks noChangeShapeType="1"/>
            </p:cNvSpPr>
            <p:nvPr/>
          </p:nvSpPr>
          <p:spPr bwMode="auto">
            <a:xfrm>
              <a:off x="4704" y="3696"/>
              <a:ext cx="320" cy="1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7" name="Line 47"/>
            <p:cNvSpPr>
              <a:spLocks noChangeShapeType="1"/>
            </p:cNvSpPr>
            <p:nvPr/>
          </p:nvSpPr>
          <p:spPr bwMode="auto">
            <a:xfrm>
              <a:off x="4752" y="2784"/>
              <a:ext cx="336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8" name="Line 48"/>
            <p:cNvSpPr>
              <a:spLocks noChangeShapeType="1"/>
            </p:cNvSpPr>
            <p:nvPr/>
          </p:nvSpPr>
          <p:spPr bwMode="auto">
            <a:xfrm flipV="1">
              <a:off x="4624" y="1904"/>
              <a:ext cx="40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9" name="Line 49"/>
            <p:cNvSpPr>
              <a:spLocks noChangeShapeType="1"/>
            </p:cNvSpPr>
            <p:nvPr/>
          </p:nvSpPr>
          <p:spPr bwMode="auto">
            <a:xfrm flipV="1">
              <a:off x="4576" y="3008"/>
              <a:ext cx="448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0" name="Line 50"/>
            <p:cNvSpPr>
              <a:spLocks noChangeShapeType="1"/>
            </p:cNvSpPr>
            <p:nvPr/>
          </p:nvSpPr>
          <p:spPr bwMode="auto">
            <a:xfrm flipH="1">
              <a:off x="4640" y="4096"/>
              <a:ext cx="368" cy="20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1" name="Rectangle 51"/>
            <p:cNvSpPr>
              <a:spLocks noChangeArrowheads="1"/>
            </p:cNvSpPr>
            <p:nvPr/>
          </p:nvSpPr>
          <p:spPr bwMode="auto">
            <a:xfrm>
              <a:off x="5079" y="1498"/>
              <a:ext cx="263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P</a:t>
              </a:r>
            </a:p>
          </p:txBody>
        </p:sp>
        <p:sp>
          <p:nvSpPr>
            <p:cNvPr id="30772" name="Rectangle 52"/>
            <p:cNvSpPr>
              <a:spLocks noChangeArrowheads="1"/>
            </p:cNvSpPr>
            <p:nvPr/>
          </p:nvSpPr>
          <p:spPr bwMode="auto">
            <a:xfrm>
              <a:off x="5175" y="2794"/>
              <a:ext cx="263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P</a:t>
              </a:r>
            </a:p>
          </p:txBody>
        </p:sp>
        <p:sp>
          <p:nvSpPr>
            <p:cNvPr id="30773" name="Rectangle 53"/>
            <p:cNvSpPr>
              <a:spLocks noChangeArrowheads="1"/>
            </p:cNvSpPr>
            <p:nvPr/>
          </p:nvSpPr>
          <p:spPr bwMode="auto">
            <a:xfrm>
              <a:off x="5127" y="3802"/>
              <a:ext cx="263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P</a:t>
              </a:r>
            </a:p>
          </p:txBody>
        </p:sp>
        <p:sp>
          <p:nvSpPr>
            <p:cNvPr id="30774" name="Line 54"/>
            <p:cNvSpPr>
              <a:spLocks noChangeShapeType="1"/>
            </p:cNvSpPr>
            <p:nvPr/>
          </p:nvSpPr>
          <p:spPr bwMode="auto">
            <a:xfrm flipH="1" flipV="1">
              <a:off x="4640" y="1520"/>
              <a:ext cx="320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5" name="Line 55"/>
            <p:cNvSpPr>
              <a:spLocks noChangeShapeType="1"/>
            </p:cNvSpPr>
            <p:nvPr/>
          </p:nvSpPr>
          <p:spPr bwMode="auto">
            <a:xfrm>
              <a:off x="4656" y="121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6" name="Rectangle 56"/>
            <p:cNvSpPr>
              <a:spLocks noChangeArrowheads="1"/>
            </p:cNvSpPr>
            <p:nvPr/>
          </p:nvSpPr>
          <p:spPr bwMode="auto">
            <a:xfrm>
              <a:off x="4368" y="3648"/>
              <a:ext cx="22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1">
                  <a:latin typeface="Arial" charset="0"/>
                </a:rPr>
                <a:t>O</a:t>
              </a:r>
            </a:p>
          </p:txBody>
        </p:sp>
        <p:sp>
          <p:nvSpPr>
            <p:cNvPr id="30777" name="Rectangle 57"/>
            <p:cNvSpPr>
              <a:spLocks noChangeArrowheads="1"/>
            </p:cNvSpPr>
            <p:nvPr/>
          </p:nvSpPr>
          <p:spPr bwMode="auto">
            <a:xfrm>
              <a:off x="4416" y="2688"/>
              <a:ext cx="22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1">
                  <a:latin typeface="Arial" charset="0"/>
                </a:rPr>
                <a:t>O</a:t>
              </a:r>
            </a:p>
          </p:txBody>
        </p:sp>
        <p:sp>
          <p:nvSpPr>
            <p:cNvPr id="30778" name="Rectangle 58"/>
            <p:cNvSpPr>
              <a:spLocks noChangeArrowheads="1"/>
            </p:cNvSpPr>
            <p:nvPr/>
          </p:nvSpPr>
          <p:spPr bwMode="auto">
            <a:xfrm>
              <a:off x="4320" y="1440"/>
              <a:ext cx="22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b="1">
                  <a:latin typeface="Arial" charset="0"/>
                </a:rPr>
                <a:t>O</a:t>
              </a:r>
            </a:p>
          </p:txBody>
        </p:sp>
        <p:sp>
          <p:nvSpPr>
            <p:cNvPr id="30779" name="Rectangle 59"/>
            <p:cNvSpPr>
              <a:spLocks noChangeArrowheads="1"/>
            </p:cNvSpPr>
            <p:nvPr/>
          </p:nvSpPr>
          <p:spPr bwMode="auto">
            <a:xfrm>
              <a:off x="4023" y="2496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1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0780" name="Rectangle 60"/>
            <p:cNvSpPr>
              <a:spLocks noChangeArrowheads="1"/>
            </p:cNvSpPr>
            <p:nvPr/>
          </p:nvSpPr>
          <p:spPr bwMode="auto">
            <a:xfrm>
              <a:off x="4071" y="2064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2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0781" name="Rectangle 61"/>
            <p:cNvSpPr>
              <a:spLocks noChangeArrowheads="1"/>
            </p:cNvSpPr>
            <p:nvPr/>
          </p:nvSpPr>
          <p:spPr bwMode="auto">
            <a:xfrm>
              <a:off x="4503" y="2016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3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0782" name="Rectangle 62"/>
            <p:cNvSpPr>
              <a:spLocks noChangeArrowheads="1"/>
            </p:cNvSpPr>
            <p:nvPr/>
          </p:nvSpPr>
          <p:spPr bwMode="auto">
            <a:xfrm>
              <a:off x="4743" y="2304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4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0783" name="Rectangle 63"/>
            <p:cNvSpPr>
              <a:spLocks noChangeArrowheads="1"/>
            </p:cNvSpPr>
            <p:nvPr/>
          </p:nvSpPr>
          <p:spPr bwMode="auto">
            <a:xfrm>
              <a:off x="4743" y="2640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5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0784" name="Rectangle 64"/>
            <p:cNvSpPr>
              <a:spLocks noChangeArrowheads="1"/>
            </p:cNvSpPr>
            <p:nvPr/>
          </p:nvSpPr>
          <p:spPr bwMode="auto">
            <a:xfrm>
              <a:off x="4647" y="3744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5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0785" name="Rectangle 65"/>
            <p:cNvSpPr>
              <a:spLocks noChangeArrowheads="1"/>
            </p:cNvSpPr>
            <p:nvPr/>
          </p:nvSpPr>
          <p:spPr bwMode="auto">
            <a:xfrm>
              <a:off x="4503" y="2976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3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0786" name="Rectangle 66"/>
            <p:cNvSpPr>
              <a:spLocks noChangeArrowheads="1"/>
            </p:cNvSpPr>
            <p:nvPr/>
          </p:nvSpPr>
          <p:spPr bwMode="auto">
            <a:xfrm>
              <a:off x="4551" y="1536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5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0787" name="Line 67"/>
            <p:cNvSpPr>
              <a:spLocks noChangeShapeType="1"/>
            </p:cNvSpPr>
            <p:nvPr/>
          </p:nvSpPr>
          <p:spPr bwMode="auto">
            <a:xfrm flipV="1">
              <a:off x="4528" y="656"/>
              <a:ext cx="40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8" name="Rectangle 68"/>
            <p:cNvSpPr>
              <a:spLocks noChangeArrowheads="1"/>
            </p:cNvSpPr>
            <p:nvPr/>
          </p:nvSpPr>
          <p:spPr bwMode="auto">
            <a:xfrm>
              <a:off x="4407" y="720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CC0000"/>
                  </a:solidFill>
                  <a:latin typeface="Arial" charset="0"/>
                </a:rPr>
                <a:t>3</a:t>
              </a:r>
              <a:endParaRPr lang="en-US" sz="1600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0789" name="AutoShape 69"/>
            <p:cNvSpPr>
              <a:spLocks noChangeArrowheads="1"/>
            </p:cNvSpPr>
            <p:nvPr/>
          </p:nvSpPr>
          <p:spPr bwMode="auto">
            <a:xfrm rot="10712635">
              <a:off x="4176" y="3168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0" name="AutoShape 70"/>
            <p:cNvSpPr>
              <a:spLocks noChangeArrowheads="1"/>
            </p:cNvSpPr>
            <p:nvPr/>
          </p:nvSpPr>
          <p:spPr bwMode="auto">
            <a:xfrm rot="10712635">
              <a:off x="4224" y="2208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1" name="AutoShape 71"/>
            <p:cNvSpPr>
              <a:spLocks noChangeArrowheads="1"/>
            </p:cNvSpPr>
            <p:nvPr/>
          </p:nvSpPr>
          <p:spPr bwMode="auto">
            <a:xfrm rot="10712635">
              <a:off x="4128" y="960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92" name="Group 72"/>
          <p:cNvGrpSpPr>
            <a:grpSpLocks/>
          </p:cNvGrpSpPr>
          <p:nvPr/>
        </p:nvGrpSpPr>
        <p:grpSpPr bwMode="auto">
          <a:xfrm>
            <a:off x="3048000" y="2438400"/>
            <a:ext cx="3022600" cy="1219200"/>
            <a:chOff x="1920" y="1536"/>
            <a:chExt cx="1904" cy="768"/>
          </a:xfrm>
        </p:grpSpPr>
        <p:sp>
          <p:nvSpPr>
            <p:cNvPr id="30793" name="AutoShape 73"/>
            <p:cNvSpPr>
              <a:spLocks noChangeArrowheads="1"/>
            </p:cNvSpPr>
            <p:nvPr/>
          </p:nvSpPr>
          <p:spPr bwMode="auto">
            <a:xfrm>
              <a:off x="2320" y="1792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rgbClr val="9234DB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4" name="AutoShape 74"/>
            <p:cNvSpPr>
              <a:spLocks noChangeArrowheads="1"/>
            </p:cNvSpPr>
            <p:nvPr/>
          </p:nvSpPr>
          <p:spPr bwMode="auto">
            <a:xfrm>
              <a:off x="3280" y="1792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5" name="Line 75"/>
            <p:cNvSpPr>
              <a:spLocks noChangeShapeType="1"/>
            </p:cNvSpPr>
            <p:nvPr/>
          </p:nvSpPr>
          <p:spPr bwMode="auto">
            <a:xfrm>
              <a:off x="2752" y="1776"/>
              <a:ext cx="6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6" name="Line 76"/>
            <p:cNvSpPr>
              <a:spLocks noChangeShapeType="1"/>
            </p:cNvSpPr>
            <p:nvPr/>
          </p:nvSpPr>
          <p:spPr bwMode="auto">
            <a:xfrm>
              <a:off x="2896" y="2064"/>
              <a:ext cx="3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7" name="Line 77"/>
            <p:cNvSpPr>
              <a:spLocks noChangeShapeType="1"/>
            </p:cNvSpPr>
            <p:nvPr/>
          </p:nvSpPr>
          <p:spPr bwMode="auto">
            <a:xfrm>
              <a:off x="2752" y="2304"/>
              <a:ext cx="6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8" name="Rectangle 78"/>
            <p:cNvSpPr>
              <a:spLocks noChangeArrowheads="1"/>
            </p:cNvSpPr>
            <p:nvPr/>
          </p:nvSpPr>
          <p:spPr bwMode="auto">
            <a:xfrm>
              <a:off x="2439" y="1882"/>
              <a:ext cx="288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G</a:t>
              </a:r>
            </a:p>
          </p:txBody>
        </p:sp>
        <p:sp>
          <p:nvSpPr>
            <p:cNvPr id="30799" name="Rectangle 79"/>
            <p:cNvSpPr>
              <a:spLocks noChangeArrowheads="1"/>
            </p:cNvSpPr>
            <p:nvPr/>
          </p:nvSpPr>
          <p:spPr bwMode="auto">
            <a:xfrm>
              <a:off x="3399" y="1834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C</a:t>
              </a:r>
            </a:p>
          </p:txBody>
        </p:sp>
        <p:sp>
          <p:nvSpPr>
            <p:cNvPr id="30800" name="AutoShape 80"/>
            <p:cNvSpPr>
              <a:spLocks noChangeArrowheads="1"/>
            </p:cNvSpPr>
            <p:nvPr/>
          </p:nvSpPr>
          <p:spPr bwMode="auto">
            <a:xfrm rot="-3666107">
              <a:off x="1896" y="1560"/>
              <a:ext cx="528" cy="480"/>
            </a:xfrm>
            <a:prstGeom prst="pentagon">
              <a:avLst/>
            </a:prstGeom>
            <a:solidFill>
              <a:srgbClr val="9234DB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801" name="Group 81"/>
          <p:cNvGrpSpPr>
            <a:grpSpLocks/>
          </p:cNvGrpSpPr>
          <p:nvPr/>
        </p:nvGrpSpPr>
        <p:grpSpPr bwMode="auto">
          <a:xfrm>
            <a:off x="2997200" y="4191000"/>
            <a:ext cx="3022600" cy="1117600"/>
            <a:chOff x="1888" y="2640"/>
            <a:chExt cx="1904" cy="704"/>
          </a:xfrm>
        </p:grpSpPr>
        <p:sp>
          <p:nvSpPr>
            <p:cNvPr id="30802" name="AutoShape 82"/>
            <p:cNvSpPr>
              <a:spLocks noChangeArrowheads="1"/>
            </p:cNvSpPr>
            <p:nvPr/>
          </p:nvSpPr>
          <p:spPr bwMode="auto">
            <a:xfrm>
              <a:off x="2848" y="2848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rgbClr val="FE9B0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3" name="AutoShape 83"/>
            <p:cNvSpPr>
              <a:spLocks noChangeArrowheads="1"/>
            </p:cNvSpPr>
            <p:nvPr/>
          </p:nvSpPr>
          <p:spPr bwMode="auto">
            <a:xfrm>
              <a:off x="1888" y="2848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4" name="Line 84"/>
            <p:cNvSpPr>
              <a:spLocks noChangeShapeType="1"/>
            </p:cNvSpPr>
            <p:nvPr/>
          </p:nvSpPr>
          <p:spPr bwMode="auto">
            <a:xfrm>
              <a:off x="2464" y="3120"/>
              <a:ext cx="4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5" name="Line 85"/>
            <p:cNvSpPr>
              <a:spLocks noChangeShapeType="1"/>
            </p:cNvSpPr>
            <p:nvPr/>
          </p:nvSpPr>
          <p:spPr bwMode="auto">
            <a:xfrm>
              <a:off x="2320" y="2832"/>
              <a:ext cx="6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6" name="Rectangle 86"/>
            <p:cNvSpPr>
              <a:spLocks noChangeArrowheads="1"/>
            </p:cNvSpPr>
            <p:nvPr/>
          </p:nvSpPr>
          <p:spPr bwMode="auto">
            <a:xfrm>
              <a:off x="2055" y="2938"/>
              <a:ext cx="251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T</a:t>
              </a:r>
            </a:p>
          </p:txBody>
        </p:sp>
        <p:sp>
          <p:nvSpPr>
            <p:cNvPr id="30807" name="Rectangle 87"/>
            <p:cNvSpPr>
              <a:spLocks noChangeArrowheads="1"/>
            </p:cNvSpPr>
            <p:nvPr/>
          </p:nvSpPr>
          <p:spPr bwMode="auto">
            <a:xfrm>
              <a:off x="2967" y="2938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Arial" charset="0"/>
                </a:rPr>
                <a:t>A</a:t>
              </a:r>
            </a:p>
          </p:txBody>
        </p:sp>
        <p:sp>
          <p:nvSpPr>
            <p:cNvPr id="30808" name="AutoShape 88"/>
            <p:cNvSpPr>
              <a:spLocks noChangeArrowheads="1"/>
            </p:cNvSpPr>
            <p:nvPr/>
          </p:nvSpPr>
          <p:spPr bwMode="auto">
            <a:xfrm rot="-462143">
              <a:off x="3264" y="2640"/>
              <a:ext cx="528" cy="480"/>
            </a:xfrm>
            <a:prstGeom prst="pentagon">
              <a:avLst/>
            </a:prstGeom>
            <a:solidFill>
              <a:srgbClr val="FE9B0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1DEA-4F2A-4E57-836C-D6A62E645929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162800" cy="609600"/>
          </a:xfrm>
        </p:spPr>
        <p:txBody>
          <a:bodyPr/>
          <a:lstStyle/>
          <a:p>
            <a:r>
              <a:rPr lang="en-US" sz="5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Macromolecules</a:t>
            </a:r>
            <a:endParaRPr lang="en-US" sz="54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Large organic molecules.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latin typeface="Comic Sans MS" pitchFamily="66" charset="0"/>
              </a:rPr>
              <a:t>Also called </a:t>
            </a: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POLYMERS</a:t>
            </a:r>
            <a:r>
              <a:rPr lang="en-US" sz="3200" b="1" dirty="0">
                <a:latin typeface="Comic Sans MS" pitchFamily="66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latin typeface="Comic Sans MS" pitchFamily="66" charset="0"/>
              </a:rPr>
              <a:t>Made up of smaller “building blocks” called </a:t>
            </a:r>
            <a:r>
              <a:rPr lang="en-US" sz="32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MONOMERS</a:t>
            </a:r>
            <a:r>
              <a:rPr lang="en-US" sz="3200" b="1" dirty="0">
                <a:latin typeface="Comic Sans MS" pitchFamily="66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b="1" dirty="0">
                <a:latin typeface="Comic Sans MS" pitchFamily="66" charset="0"/>
              </a:rPr>
              <a:t>	</a:t>
            </a: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1.  Carbohydrates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2.  </a:t>
            </a: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Lipids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 3. Proteins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4.  Nucleic acids (DNA and RNA)</a:t>
            </a:r>
            <a:endParaRPr lang="en-US" sz="32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B682-9375-45DD-AF30-DD12F766A64F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362200"/>
            <a:ext cx="7162800" cy="609600"/>
          </a:xfrm>
        </p:spPr>
        <p:txBody>
          <a:bodyPr/>
          <a:lstStyle/>
          <a:p>
            <a:r>
              <a:rPr lang="en-US" sz="6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Question:</a:t>
            </a:r>
            <a:br>
              <a:rPr lang="en-US" sz="6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6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6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are Macromolecules separated or digested?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931D-686B-40AA-B836-44E7A9CD31E0}" type="slidenum">
              <a:rPr lang="en-US"/>
              <a:pPr/>
              <a:t>6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162800" cy="609600"/>
          </a:xfrm>
        </p:spPr>
        <p:txBody>
          <a:bodyPr/>
          <a:lstStyle/>
          <a:p>
            <a:r>
              <a:rPr lang="en-US" sz="4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Answer:  </a:t>
            </a:r>
            <a:r>
              <a:rPr lang="en-US" sz="48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Hydrolysis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77200" cy="4114800"/>
          </a:xfrm>
        </p:spPr>
        <p:txBody>
          <a:bodyPr/>
          <a:lstStyle/>
          <a:p>
            <a:r>
              <a:rPr lang="en-US" sz="3200" b="1" dirty="0">
                <a:latin typeface="Comic Sans MS" pitchFamily="66" charset="0"/>
              </a:rPr>
              <a:t>Separates </a:t>
            </a:r>
            <a:r>
              <a:rPr 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monomers</a:t>
            </a:r>
            <a:r>
              <a:rPr lang="en-US" sz="3200" b="1" dirty="0">
                <a:latin typeface="Comic Sans MS" pitchFamily="66" charset="0"/>
              </a:rPr>
              <a:t> by </a:t>
            </a:r>
            <a:r>
              <a:rPr lang="en-US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“adding water</a:t>
            </a:r>
            <a:r>
              <a:rPr lang="en-US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”</a:t>
            </a:r>
          </a:p>
          <a:p>
            <a:r>
              <a:rPr lang="en-US" sz="3200" b="1" u="sng" dirty="0" smtClean="0">
                <a:latin typeface="Comic Sans MS" pitchFamily="66" charset="0"/>
              </a:rPr>
              <a:t>Catabolic </a:t>
            </a:r>
            <a:r>
              <a:rPr lang="en-US" sz="3200" b="1" u="sng" dirty="0" err="1" smtClean="0">
                <a:latin typeface="Comic Sans MS" pitchFamily="66" charset="0"/>
              </a:rPr>
              <a:t>Reaction</a:t>
            </a:r>
            <a:r>
              <a:rPr lang="en-US" sz="3200" b="1" dirty="0" err="1" smtClean="0">
                <a:latin typeface="Comic Sans MS" pitchFamily="66" charset="0"/>
              </a:rPr>
              <a:t>:Releases</a:t>
            </a:r>
            <a:r>
              <a:rPr lang="en-US" sz="3200" b="1" dirty="0" smtClean="0">
                <a:latin typeface="Comic Sans MS" pitchFamily="66" charset="0"/>
              </a:rPr>
              <a:t> energy by breaking down larger molecules into smaller molecules.</a:t>
            </a:r>
            <a:endParaRPr lang="en-US" sz="3200" b="1" dirty="0">
              <a:latin typeface="Comic Sans MS" pitchFamily="66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5638800"/>
            <a:ext cx="8634413" cy="685800"/>
            <a:chOff x="192" y="3552"/>
            <a:chExt cx="5439" cy="432"/>
          </a:xfrm>
        </p:grpSpPr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864" y="3552"/>
              <a:ext cx="1008" cy="432"/>
            </a:xfrm>
            <a:prstGeom prst="rect">
              <a:avLst/>
            </a:prstGeom>
            <a:solidFill>
              <a:srgbClr val="6600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2064" y="3552"/>
              <a:ext cx="1008" cy="432"/>
            </a:xfrm>
            <a:prstGeom prst="rect">
              <a:avLst/>
            </a:prstGeom>
            <a:solidFill>
              <a:srgbClr val="6600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4176" y="3552"/>
              <a:ext cx="1008" cy="43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>
              <a:off x="1872" y="374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>
              <a:off x="576" y="37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192" y="3600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HO</a:t>
              </a: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3600" y="3600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3399"/>
                  </a:solidFill>
                  <a:latin typeface="Arial" charset="0"/>
                </a:rPr>
                <a:t>HO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5376" y="3600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H</a:t>
              </a:r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5184" y="3744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Line 14"/>
            <p:cNvSpPr>
              <a:spLocks noChangeShapeType="1"/>
            </p:cNvSpPr>
            <p:nvPr/>
          </p:nvSpPr>
          <p:spPr bwMode="auto">
            <a:xfrm>
              <a:off x="3936" y="3744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>
              <a:off x="3072" y="3744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3264" y="3600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3399"/>
                  </a:solidFill>
                  <a:latin typeface="Arial" charset="0"/>
                </a:rPr>
                <a:t>H</a:t>
              </a:r>
              <a:endParaRPr lang="en-US" b="1">
                <a:latin typeface="Arial" charset="0"/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09600" y="3733800"/>
            <a:ext cx="7567613" cy="1905000"/>
            <a:chOff x="384" y="2208"/>
            <a:chExt cx="4767" cy="1200"/>
          </a:xfrm>
        </p:grpSpPr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1008" y="2208"/>
              <a:ext cx="1008" cy="432"/>
            </a:xfrm>
            <a:prstGeom prst="rect">
              <a:avLst/>
            </a:prstGeom>
            <a:solidFill>
              <a:srgbClr val="6600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7" name="Rectangle 19"/>
            <p:cNvSpPr>
              <a:spLocks noChangeArrowheads="1"/>
            </p:cNvSpPr>
            <p:nvPr/>
          </p:nvSpPr>
          <p:spPr bwMode="auto">
            <a:xfrm>
              <a:off x="2352" y="2208"/>
              <a:ext cx="1008" cy="432"/>
            </a:xfrm>
            <a:prstGeom prst="rect">
              <a:avLst/>
            </a:prstGeom>
            <a:solidFill>
              <a:srgbClr val="6600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8" name="Rectangle 20"/>
            <p:cNvSpPr>
              <a:spLocks noChangeArrowheads="1"/>
            </p:cNvSpPr>
            <p:nvPr/>
          </p:nvSpPr>
          <p:spPr bwMode="auto">
            <a:xfrm>
              <a:off x="3696" y="2208"/>
              <a:ext cx="1008" cy="43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>
              <a:off x="2016" y="240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>
              <a:off x="3360" y="240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>
              <a:off x="4704" y="2400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720" y="240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Text Box 25"/>
            <p:cNvSpPr txBox="1">
              <a:spLocks noChangeArrowheads="1"/>
            </p:cNvSpPr>
            <p:nvPr/>
          </p:nvSpPr>
          <p:spPr bwMode="auto">
            <a:xfrm>
              <a:off x="384" y="2256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HO</a:t>
              </a:r>
              <a:endParaRPr lang="en-US">
                <a:latin typeface="Arial" charset="0"/>
              </a:endParaRPr>
            </a:p>
          </p:txBody>
        </p:sp>
        <p:sp>
          <p:nvSpPr>
            <p:cNvPr id="12314" name="Text Box 26"/>
            <p:cNvSpPr txBox="1">
              <a:spLocks noChangeArrowheads="1"/>
            </p:cNvSpPr>
            <p:nvPr/>
          </p:nvSpPr>
          <p:spPr bwMode="auto">
            <a:xfrm>
              <a:off x="4896" y="2256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H</a:t>
              </a:r>
              <a:endParaRPr lang="en-US">
                <a:latin typeface="Arial" charset="0"/>
              </a:endParaRPr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>
              <a:off x="2832" y="2928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Text Box 28"/>
            <p:cNvSpPr txBox="1">
              <a:spLocks noChangeArrowheads="1"/>
            </p:cNvSpPr>
            <p:nvPr/>
          </p:nvSpPr>
          <p:spPr bwMode="auto">
            <a:xfrm>
              <a:off x="3696" y="3072"/>
              <a:ext cx="4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3399"/>
                  </a:solidFill>
                  <a:latin typeface="Arial" charset="0"/>
                </a:rPr>
                <a:t>H</a:t>
              </a:r>
              <a:r>
                <a:rPr lang="en-US" b="1" baseline="-25000">
                  <a:solidFill>
                    <a:srgbClr val="333399"/>
                  </a:solidFill>
                  <a:latin typeface="Arial" charset="0"/>
                </a:rPr>
                <a:t>2</a:t>
              </a:r>
              <a:r>
                <a:rPr lang="en-US" b="1">
                  <a:solidFill>
                    <a:srgbClr val="333399"/>
                  </a:solidFill>
                  <a:latin typeface="Arial" charset="0"/>
                </a:rPr>
                <a:t>O</a:t>
              </a:r>
            </a:p>
          </p:txBody>
        </p:sp>
        <p:sp>
          <p:nvSpPr>
            <p:cNvPr id="12317" name="Freeform 29"/>
            <p:cNvSpPr>
              <a:spLocks/>
            </p:cNvSpPr>
            <p:nvPr/>
          </p:nvSpPr>
          <p:spPr bwMode="auto">
            <a:xfrm>
              <a:off x="3537" y="2532"/>
              <a:ext cx="147" cy="636"/>
            </a:xfrm>
            <a:custGeom>
              <a:avLst/>
              <a:gdLst>
                <a:gd name="T0" fmla="*/ 147 w 147"/>
                <a:gd name="T1" fmla="*/ 636 h 636"/>
                <a:gd name="T2" fmla="*/ 3 w 147"/>
                <a:gd name="T3" fmla="*/ 324 h 636"/>
                <a:gd name="T4" fmla="*/ 3 w 147"/>
                <a:gd name="T5" fmla="*/ 0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7" h="636">
                  <a:moveTo>
                    <a:pt x="147" y="636"/>
                  </a:moveTo>
                  <a:cubicBezTo>
                    <a:pt x="85" y="543"/>
                    <a:pt x="7" y="443"/>
                    <a:pt x="3" y="324"/>
                  </a:cubicBezTo>
                  <a:cubicBezTo>
                    <a:pt x="0" y="216"/>
                    <a:pt x="3" y="108"/>
                    <a:pt x="3" y="0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  <p:bldP spid="1229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3DCD-55D2-4C8E-8CF4-95C3A34C32C6}" type="slidenum">
              <a:rPr lang="en-US"/>
              <a:pPr/>
              <a:t>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438400"/>
            <a:ext cx="7772400" cy="609600"/>
          </a:xfrm>
        </p:spPr>
        <p:txBody>
          <a:bodyPr/>
          <a:lstStyle/>
          <a:p>
            <a:r>
              <a:rPr lang="en-US" sz="80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Question:</a:t>
            </a:r>
            <a:br>
              <a:rPr lang="en-US" sz="80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80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Are Macromolecules Formed?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FC5C-E606-4B1F-A21E-08F07717DC51}" type="slidenum">
              <a:rPr lang="en-US"/>
              <a:pPr/>
              <a:t>8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305800" cy="609600"/>
          </a:xfrm>
        </p:spPr>
        <p:txBody>
          <a:bodyPr/>
          <a:lstStyle/>
          <a:p>
            <a:r>
              <a:rPr lang="en-US" sz="40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Answer:</a:t>
            </a:r>
            <a:r>
              <a:rPr lang="en-US" sz="4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Dehydration Synthesis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114800"/>
          </a:xfrm>
        </p:spPr>
        <p:txBody>
          <a:bodyPr/>
          <a:lstStyle/>
          <a:p>
            <a:r>
              <a:rPr lang="en-US" sz="2800" b="1" dirty="0">
                <a:latin typeface="Comic Sans MS" pitchFamily="66" charset="0"/>
              </a:rPr>
              <a:t>Also called </a:t>
            </a:r>
            <a:r>
              <a:rPr lang="en-US" sz="2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“condensation reaction”</a:t>
            </a:r>
          </a:p>
          <a:p>
            <a:r>
              <a:rPr lang="en-US" sz="2800" b="1" dirty="0">
                <a:latin typeface="Comic Sans MS" pitchFamily="66" charset="0"/>
              </a:rPr>
              <a:t>Forms </a:t>
            </a:r>
            <a:r>
              <a:rPr lang="en-US" sz="2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polymers</a:t>
            </a:r>
            <a:r>
              <a:rPr lang="en-US" sz="2800" b="1" dirty="0">
                <a:latin typeface="Comic Sans MS" pitchFamily="66" charset="0"/>
              </a:rPr>
              <a:t> by combining </a:t>
            </a:r>
            <a:r>
              <a:rPr lang="en-US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monomers</a:t>
            </a:r>
            <a:r>
              <a:rPr lang="en-US" sz="2800" b="1" dirty="0">
                <a:latin typeface="Comic Sans MS" pitchFamily="66" charset="0"/>
              </a:rPr>
              <a:t> by </a:t>
            </a:r>
            <a:r>
              <a:rPr lang="en-US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“removing water</a:t>
            </a:r>
            <a:r>
              <a:rPr lang="en-US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”</a:t>
            </a:r>
            <a:r>
              <a:rPr lang="en-US" sz="2800" b="1" dirty="0" smtClean="0">
                <a:latin typeface="Comic Sans MS" pitchFamily="66" charset="0"/>
              </a:rPr>
              <a:t>.</a:t>
            </a:r>
          </a:p>
          <a:p>
            <a:r>
              <a:rPr lang="en-US" sz="2800" b="1" u="sng" dirty="0" smtClean="0">
                <a:latin typeface="Comic Sans MS" pitchFamily="66" charset="0"/>
              </a:rPr>
              <a:t>Anabolic Reaction</a:t>
            </a:r>
            <a:r>
              <a:rPr lang="en-US" sz="2800" dirty="0" smtClean="0">
                <a:latin typeface="Comic Sans MS" pitchFamily="66" charset="0"/>
              </a:rPr>
              <a:t>: </a:t>
            </a:r>
            <a:r>
              <a:rPr lang="en-US" sz="2800" dirty="0" smtClean="0">
                <a:latin typeface="Georgia" pitchFamily="18" charset="0"/>
              </a:rPr>
              <a:t>uses </a:t>
            </a:r>
            <a:r>
              <a:rPr lang="en-US" sz="2800" dirty="0" smtClean="0">
                <a:latin typeface="Georgia" pitchFamily="18" charset="0"/>
              </a:rPr>
              <a:t>energy released by catabolic pathways to </a:t>
            </a:r>
            <a:r>
              <a:rPr lang="en-US" sz="2800" b="1" u="sng" dirty="0" smtClean="0">
                <a:latin typeface="Georgia" pitchFamily="18" charset="0"/>
              </a:rPr>
              <a:t>build</a:t>
            </a:r>
            <a:r>
              <a:rPr lang="en-US" sz="2800" dirty="0" smtClean="0">
                <a:latin typeface="Georgia" pitchFamily="18" charset="0"/>
              </a:rPr>
              <a:t> larger molecules from smaller </a:t>
            </a:r>
            <a:r>
              <a:rPr lang="en-US" sz="3200" dirty="0" smtClean="0">
                <a:latin typeface="Georgia" pitchFamily="18" charset="0"/>
              </a:rPr>
              <a:t>molecules</a:t>
            </a:r>
            <a:endParaRPr lang="en-US" sz="3200" b="1" u="sng" dirty="0">
              <a:latin typeface="Comic Sans MS" pitchFamily="66" charset="0"/>
            </a:endParaRP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609600" y="5791200"/>
            <a:ext cx="7567613" cy="685800"/>
            <a:chOff x="384" y="3648"/>
            <a:chExt cx="4767" cy="432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1008" y="3648"/>
              <a:ext cx="1008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352" y="3648"/>
              <a:ext cx="1008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3696" y="3648"/>
              <a:ext cx="1008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2016" y="384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3360" y="384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4704" y="3840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720" y="384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384" y="3696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HO</a:t>
              </a:r>
              <a:endParaRPr lang="en-US">
                <a:latin typeface="Arial" charset="0"/>
              </a:endParaRPr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4896" y="3696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H</a:t>
              </a:r>
              <a:endParaRPr lang="en-US">
                <a:latin typeface="Arial" charset="0"/>
              </a:endParaRPr>
            </a:p>
          </p:txBody>
        </p:sp>
      </p:grpSp>
      <p:grpSp>
        <p:nvGrpSpPr>
          <p:cNvPr id="10254" name="Group 14"/>
          <p:cNvGrpSpPr>
            <a:grpSpLocks/>
          </p:cNvGrpSpPr>
          <p:nvPr/>
        </p:nvGrpSpPr>
        <p:grpSpPr bwMode="auto">
          <a:xfrm>
            <a:off x="228600" y="3962400"/>
            <a:ext cx="8634413" cy="1676400"/>
            <a:chOff x="144" y="2496"/>
            <a:chExt cx="5439" cy="1056"/>
          </a:xfrm>
        </p:grpSpPr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816" y="2496"/>
              <a:ext cx="1008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2016" y="2496"/>
              <a:ext cx="1008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4128" y="2496"/>
              <a:ext cx="1008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2640" y="3072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1824" y="268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528" y="268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144" y="2544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HO</a:t>
              </a:r>
            </a:p>
          </p:txBody>
        </p:sp>
        <p:sp>
          <p:nvSpPr>
            <p:cNvPr id="10262" name="Rectangle 22"/>
            <p:cNvSpPr>
              <a:spLocks noChangeArrowheads="1"/>
            </p:cNvSpPr>
            <p:nvPr/>
          </p:nvSpPr>
          <p:spPr bwMode="auto">
            <a:xfrm>
              <a:off x="3552" y="2544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3399"/>
                  </a:solidFill>
                  <a:latin typeface="Arial" charset="0"/>
                </a:rPr>
                <a:t>HO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10263" name="Rectangle 23"/>
            <p:cNvSpPr>
              <a:spLocks noChangeArrowheads="1"/>
            </p:cNvSpPr>
            <p:nvPr/>
          </p:nvSpPr>
          <p:spPr bwMode="auto">
            <a:xfrm>
              <a:off x="5328" y="254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H</a:t>
              </a:r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>
              <a:off x="5136" y="268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>
              <a:off x="3888" y="268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Line 26"/>
            <p:cNvSpPr>
              <a:spLocks noChangeShapeType="1"/>
            </p:cNvSpPr>
            <p:nvPr/>
          </p:nvSpPr>
          <p:spPr bwMode="auto">
            <a:xfrm>
              <a:off x="3024" y="268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7" name="Rectangle 27"/>
            <p:cNvSpPr>
              <a:spLocks noChangeArrowheads="1"/>
            </p:cNvSpPr>
            <p:nvPr/>
          </p:nvSpPr>
          <p:spPr bwMode="auto">
            <a:xfrm>
              <a:off x="3216" y="254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3399"/>
                  </a:solidFill>
                  <a:latin typeface="Arial" charset="0"/>
                </a:rPr>
                <a:t>H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10268" name="Text Box 28"/>
            <p:cNvSpPr txBox="1">
              <a:spLocks noChangeArrowheads="1"/>
            </p:cNvSpPr>
            <p:nvPr/>
          </p:nvSpPr>
          <p:spPr bwMode="auto">
            <a:xfrm>
              <a:off x="3744" y="3216"/>
              <a:ext cx="4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3399"/>
                  </a:solidFill>
                  <a:latin typeface="Arial" charset="0"/>
                </a:rPr>
                <a:t>H</a:t>
              </a:r>
              <a:r>
                <a:rPr lang="en-US" b="1" baseline="-25000">
                  <a:solidFill>
                    <a:srgbClr val="333399"/>
                  </a:solidFill>
                  <a:latin typeface="Arial" charset="0"/>
                </a:rPr>
                <a:t>2</a:t>
              </a:r>
              <a:r>
                <a:rPr lang="en-US" b="1">
                  <a:solidFill>
                    <a:srgbClr val="333399"/>
                  </a:solidFill>
                  <a:latin typeface="Arial" charset="0"/>
                </a:rPr>
                <a:t>O</a:t>
              </a:r>
            </a:p>
          </p:txBody>
        </p:sp>
        <p:sp>
          <p:nvSpPr>
            <p:cNvPr id="10269" name="Line 29"/>
            <p:cNvSpPr>
              <a:spLocks noChangeShapeType="1"/>
            </p:cNvSpPr>
            <p:nvPr/>
          </p:nvSpPr>
          <p:spPr bwMode="auto">
            <a:xfrm>
              <a:off x="3360" y="2832"/>
              <a:ext cx="432" cy="3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Line 30"/>
            <p:cNvSpPr>
              <a:spLocks noChangeShapeType="1"/>
            </p:cNvSpPr>
            <p:nvPr/>
          </p:nvSpPr>
          <p:spPr bwMode="auto">
            <a:xfrm>
              <a:off x="3696" y="2832"/>
              <a:ext cx="192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/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52BA-CB77-4C46-9905-28091A1A668A}" type="slidenum">
              <a:rPr lang="en-US"/>
              <a:pPr/>
              <a:t>9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33600"/>
            <a:ext cx="7162800" cy="609600"/>
          </a:xfrm>
        </p:spPr>
        <p:txBody>
          <a:bodyPr/>
          <a:lstStyle/>
          <a:p>
            <a:r>
              <a:rPr lang="en-US" sz="72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Carbohydrates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d_scientist">
  <a:themeElements>
    <a:clrScheme name="mad_scientis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d_scientist">
      <a:majorFont>
        <a:latin typeface="Comic Sans MS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ad_scientis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d_scientis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d_scientis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d_scientis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d_scientis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d_scientis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d_scientis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Designs\mad_scientist.pot</Template>
  <TotalTime>1143</TotalTime>
  <Words>622</Words>
  <Application>Microsoft Office PowerPoint</Application>
  <PresentationFormat>On-screen Show (4:3)</PresentationFormat>
  <Paragraphs>301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mad_scientist</vt:lpstr>
      <vt:lpstr>Macromolecules</vt:lpstr>
      <vt:lpstr>Organic Compounds</vt:lpstr>
      <vt:lpstr>Carbon (C)</vt:lpstr>
      <vt:lpstr>Macromolecules</vt:lpstr>
      <vt:lpstr>Question:  How are Macromolecules separated or digested?</vt:lpstr>
      <vt:lpstr>Answer:  Hydrolysis</vt:lpstr>
      <vt:lpstr>Question: How Are Macromolecules Formed?</vt:lpstr>
      <vt:lpstr>Answer: Dehydration Synthesis</vt:lpstr>
      <vt:lpstr>Carbohydrates</vt:lpstr>
      <vt:lpstr>Carbohydrates</vt:lpstr>
      <vt:lpstr>Carbohydrates</vt:lpstr>
      <vt:lpstr>Carbohydrates</vt:lpstr>
      <vt:lpstr>Carbohydrates</vt:lpstr>
      <vt:lpstr>Lipids</vt:lpstr>
      <vt:lpstr>Lipids</vt:lpstr>
      <vt:lpstr>Lipids</vt:lpstr>
      <vt:lpstr>Lipids</vt:lpstr>
      <vt:lpstr>Fatty Acids</vt:lpstr>
      <vt:lpstr>Proteins</vt:lpstr>
      <vt:lpstr>Proteins (Polypeptides)</vt:lpstr>
      <vt:lpstr>Proteins (Polypeptides)</vt:lpstr>
      <vt:lpstr>Primary Structure</vt:lpstr>
      <vt:lpstr>Secondary Structure</vt:lpstr>
      <vt:lpstr>Tertiary Structure</vt:lpstr>
      <vt:lpstr>Quaternary Structure</vt:lpstr>
      <vt:lpstr>Effects of Enzymes</vt:lpstr>
      <vt:lpstr>Success Point Giveaway!! (2-01)</vt:lpstr>
      <vt:lpstr>Success Point Giveaway!! (2-01)</vt:lpstr>
      <vt:lpstr>Nucleic Acids</vt:lpstr>
      <vt:lpstr>Nucleic acids</vt:lpstr>
      <vt:lpstr>Nucleic acids</vt:lpstr>
      <vt:lpstr>Nucleotide</vt:lpstr>
      <vt:lpstr>DNA - double helix</vt:lpstr>
    </vt:vector>
  </TitlesOfParts>
  <Company>SHS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Macromolecules</dc:title>
  <dc:creator>Cheryl Massengale</dc:creator>
  <cp:lastModifiedBy>JR</cp:lastModifiedBy>
  <cp:revision>11</cp:revision>
  <dcterms:created xsi:type="dcterms:W3CDTF">2005-07-31T00:47:49Z</dcterms:created>
  <dcterms:modified xsi:type="dcterms:W3CDTF">2014-02-04T00:59:55Z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